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rts/chart13.xml" ContentType="application/vnd.openxmlformats-officedocument.drawingml.char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1" r:id="rId1"/>
  </p:sldMasterIdLst>
  <p:notesMasterIdLst>
    <p:notesMasterId r:id="rId13"/>
  </p:notesMasterIdLst>
  <p:handoutMasterIdLst>
    <p:handoutMasterId r:id="rId14"/>
  </p:handoutMasterIdLst>
  <p:sldIdLst>
    <p:sldId id="259" r:id="rId2"/>
    <p:sldId id="288" r:id="rId3"/>
    <p:sldId id="300" r:id="rId4"/>
    <p:sldId id="283" r:id="rId5"/>
    <p:sldId id="282" r:id="rId6"/>
    <p:sldId id="284" r:id="rId7"/>
    <p:sldId id="286" r:id="rId8"/>
    <p:sldId id="290" r:id="rId9"/>
    <p:sldId id="295" r:id="rId10"/>
    <p:sldId id="301" r:id="rId11"/>
    <p:sldId id="299" r:id="rId12"/>
  </p:sldIdLst>
  <p:sldSz cx="11520488" cy="6480175"/>
  <p:notesSz cx="9144000" cy="6858000"/>
  <p:embeddedFontLst>
    <p:embeddedFont>
      <p:font typeface="Century Gothic" pitchFamily="34" charset="0"/>
      <p:regular r:id="rId15"/>
      <p:bold r:id="rId16"/>
      <p:italic r:id="rId17"/>
      <p:boldItalic r:id="rId18"/>
    </p:embeddedFon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Arial Narrow" pitchFamily="34" charset="0"/>
      <p:regular r:id="rId23"/>
      <p:bold r:id="rId24"/>
      <p:italic r:id="rId25"/>
      <p:boldItalic r:id="rId26"/>
    </p:embeddedFont>
    <p:embeddedFont>
      <p:font typeface="Calibri Light" pitchFamily="34" charset="0"/>
      <p:regular r:id="rId27"/>
      <p:italic r:id="rId28"/>
    </p:embeddedFont>
  </p:embeddedFontLst>
  <p:defaultTextStyle>
    <a:defPPr>
      <a:defRPr lang="ru-RU"/>
    </a:defPPr>
    <a:lvl1pPr marL="0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1pPr>
    <a:lvl2pPr marL="432008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2pPr>
    <a:lvl3pPr marL="864017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3pPr>
    <a:lvl4pPr marL="1296025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4pPr>
    <a:lvl5pPr marL="1728033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5pPr>
    <a:lvl6pPr marL="2160041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6pPr>
    <a:lvl7pPr marL="2592050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7pPr>
    <a:lvl8pPr marL="3024058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8pPr>
    <a:lvl9pPr marL="3456066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95" userDrawn="1">
          <p15:clr>
            <a:srgbClr val="A4A3A4"/>
          </p15:clr>
        </p15:guide>
        <p15:guide id="2" pos="385" userDrawn="1">
          <p15:clr>
            <a:srgbClr val="A4A3A4"/>
          </p15:clr>
        </p15:guide>
        <p15:guide id="3" orient="horz" pos="453" userDrawn="1">
          <p15:clr>
            <a:srgbClr val="A4A3A4"/>
          </p15:clr>
        </p15:guide>
        <p15:guide id="4" pos="6872" userDrawn="1">
          <p15:clr>
            <a:srgbClr val="A4A3A4"/>
          </p15:clr>
        </p15:guide>
        <p15:guide id="5" orient="horz" pos="3697" userDrawn="1">
          <p15:clr>
            <a:srgbClr val="A4A3A4"/>
          </p15:clr>
        </p15:guide>
        <p15:guide id="6" orient="horz" pos="1247" userDrawn="1">
          <p15:clr>
            <a:srgbClr val="A4A3A4"/>
          </p15:clr>
        </p15:guide>
        <p15:guide id="7" pos="220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94D9"/>
    <a:srgbClr val="7688A1"/>
    <a:srgbClr val="212935"/>
    <a:srgbClr val="003399"/>
    <a:srgbClr val="0C355C"/>
    <a:srgbClr val="475974"/>
    <a:srgbClr val="385723"/>
    <a:srgbClr val="A8541A"/>
    <a:srgbClr val="98A3AC"/>
    <a:srgbClr val="A9D18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913" autoAdjust="0"/>
    <p:restoredTop sz="87321" autoAdjust="0"/>
  </p:normalViewPr>
  <p:slideViewPr>
    <p:cSldViewPr snapToGrid="0">
      <p:cViewPr>
        <p:scale>
          <a:sx n="75" d="100"/>
          <a:sy n="75" d="100"/>
        </p:scale>
        <p:origin x="-78" y="-558"/>
      </p:cViewPr>
      <p:guideLst>
        <p:guide orient="horz" pos="295"/>
        <p:guide orient="horz" pos="453"/>
        <p:guide orient="horz" pos="3697"/>
        <p:guide orient="horz" pos="1247"/>
        <p:guide pos="385"/>
        <p:guide pos="6872"/>
        <p:guide pos="2200"/>
      </p:guideLst>
    </p:cSldViewPr>
  </p:slideViewPr>
  <p:outlineViewPr>
    <p:cViewPr>
      <p:scale>
        <a:sx n="33" d="100"/>
        <a:sy n="33" d="100"/>
      </p:scale>
      <p:origin x="0" y="-193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2910" y="78"/>
      </p:cViewPr>
      <p:guideLst/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23770434361085421"/>
          <c:y val="4.3387437303812927E-2"/>
          <c:w val="0.76229565638915109"/>
          <c:h val="0.94018508441144977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Лист1!$A$2:$A$4</c:f>
              <c:strCache>
                <c:ptCount val="3"/>
                <c:pt idx="0">
                  <c:v>тяжелые</c:v>
                </c:pt>
                <c:pt idx="1">
                  <c:v>смертельные</c:v>
                </c:pt>
                <c:pt idx="2">
                  <c:v>групповые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68</c:v>
                </c:pt>
                <c:pt idx="1">
                  <c:v>29</c:v>
                </c:pt>
                <c:pt idx="2">
                  <c:v>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Лист1!$A$2:$A$4</c:f>
              <c:strCache>
                <c:ptCount val="3"/>
                <c:pt idx="0">
                  <c:v>тяжелые</c:v>
                </c:pt>
                <c:pt idx="1">
                  <c:v>смертельные</c:v>
                </c:pt>
                <c:pt idx="2">
                  <c:v>групповые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89</c:v>
                </c:pt>
                <c:pt idx="1">
                  <c:v>26</c:v>
                </c:pt>
                <c:pt idx="2">
                  <c:v>11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тяжелые</c:v>
                </c:pt>
                <c:pt idx="1">
                  <c:v>смертельные</c:v>
                </c:pt>
                <c:pt idx="2">
                  <c:v>групповые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71</c:v>
                </c:pt>
                <c:pt idx="1">
                  <c:v>24</c:v>
                </c:pt>
                <c:pt idx="2">
                  <c:v>13</c:v>
                </c:pt>
              </c:numCache>
            </c:numRef>
          </c:val>
        </c:ser>
        <c:dLbls>
          <c:showVal val="1"/>
        </c:dLbls>
        <c:axId val="122726272"/>
        <c:axId val="122727808"/>
      </c:barChart>
      <c:catAx>
        <c:axId val="122726272"/>
        <c:scaling>
          <c:orientation val="minMax"/>
        </c:scaling>
        <c:axPos val="l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22727808"/>
        <c:crosses val="autoZero"/>
        <c:auto val="1"/>
        <c:lblAlgn val="ctr"/>
        <c:lblOffset val="100"/>
      </c:catAx>
      <c:valAx>
        <c:axId val="122727808"/>
        <c:scaling>
          <c:orientation val="minMax"/>
        </c:scaling>
        <c:delete val="1"/>
        <c:axPos val="b"/>
        <c:numFmt formatCode="General" sourceLinked="1"/>
        <c:tickLblPos val="nextTo"/>
        <c:crossAx val="1227262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298562725226591"/>
          <c:y val="4.7153597081545463E-2"/>
          <c:w val="0.11781750368246434"/>
          <c:h val="0.44695156495109584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27813487579215812"/>
          <c:y val="2.2278072963550218E-2"/>
          <c:w val="0.50326430087905427"/>
          <c:h val="0.78580957464040102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Иркутское РО</c:v>
                </c:pt>
              </c:strCache>
            </c:strRef>
          </c:tx>
          <c:spPr>
            <a:solidFill>
              <a:srgbClr val="5B9FD5"/>
            </a:solidFill>
          </c:spPr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Лист1!$A$2:$A$8</c:f>
              <c:strCache>
                <c:ptCount val="7"/>
                <c:pt idx="0">
                  <c:v>Воскресенье</c:v>
                </c:pt>
                <c:pt idx="1">
                  <c:v>Суббота</c:v>
                </c:pt>
                <c:pt idx="2">
                  <c:v>Пятница</c:v>
                </c:pt>
                <c:pt idx="3">
                  <c:v>Четверг</c:v>
                </c:pt>
                <c:pt idx="4">
                  <c:v>Среда</c:v>
                </c:pt>
                <c:pt idx="5">
                  <c:v>Вторник</c:v>
                </c:pt>
                <c:pt idx="6">
                  <c:v>Понедельник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12</c:v>
                </c:pt>
                <c:pt idx="1">
                  <c:v>15</c:v>
                </c:pt>
                <c:pt idx="2">
                  <c:v>15</c:v>
                </c:pt>
                <c:pt idx="3">
                  <c:v>18</c:v>
                </c:pt>
                <c:pt idx="4">
                  <c:v>16</c:v>
                </c:pt>
                <c:pt idx="5">
                  <c:v>18</c:v>
                </c:pt>
                <c:pt idx="6">
                  <c:v>12</c:v>
                </c:pt>
              </c:numCache>
            </c:numRef>
          </c:val>
        </c:ser>
        <c:dLbls>
          <c:showVal val="1"/>
        </c:dLbls>
        <c:axId val="128747392"/>
        <c:axId val="128748928"/>
      </c:barChart>
      <c:catAx>
        <c:axId val="128747392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8748928"/>
        <c:crosses val="autoZero"/>
        <c:auto val="1"/>
        <c:lblAlgn val="ctr"/>
        <c:lblOffset val="100"/>
      </c:catAx>
      <c:valAx>
        <c:axId val="12874892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ru-RU"/>
          </a:p>
        </c:txPr>
        <c:crossAx val="12874739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23567391699624837"/>
          <c:y val="0.10754544772079828"/>
          <c:w val="0.72444568365708495"/>
          <c:h val="0.6025640772364309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(6.00 - 9.00)</c:v>
                </c:pt>
              </c:strCache>
            </c:strRef>
          </c:tx>
          <c:dPt>
            <c:idx val="0"/>
            <c:spPr>
              <a:solidFill>
                <a:schemeClr val="accent4"/>
              </a:solidFill>
            </c:spPr>
          </c:dPt>
          <c:dPt>
            <c:idx val="1"/>
            <c:spPr>
              <a:solidFill>
                <a:srgbClr val="CC3300"/>
              </a:solidFill>
            </c:spPr>
          </c:dPt>
          <c:dPt>
            <c:idx val="2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3"/>
            <c:spPr>
              <a:solidFill>
                <a:schemeClr val="bg1">
                  <a:lumMod val="65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smtClean="0"/>
                      <a:t>17</a:t>
                    </a:r>
                    <a:r>
                      <a:rPr lang="ru-RU" b="1" smtClean="0"/>
                      <a:t>%</a:t>
                    </a:r>
                    <a:endParaRPr lang="en-US" b="1"/>
                  </a:p>
                </c:rich>
              </c:tx>
              <c:dLblPos val="outEnd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smtClean="0"/>
                      <a:t>54</a:t>
                    </a:r>
                    <a:r>
                      <a:rPr lang="ru-RU" b="1" smtClean="0"/>
                      <a:t>%</a:t>
                    </a:r>
                    <a:endParaRPr lang="en-US" b="1"/>
                  </a:p>
                </c:rich>
              </c:tx>
              <c:dLblPos val="outEnd"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1" smtClean="0"/>
                      <a:t>17</a:t>
                    </a:r>
                    <a:r>
                      <a:rPr lang="ru-RU" b="1" smtClean="0"/>
                      <a:t>%</a:t>
                    </a:r>
                    <a:endParaRPr lang="en-US" b="1"/>
                  </a:p>
                </c:rich>
              </c:tx>
              <c:dLblPos val="outEnd"/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="1" smtClean="0"/>
                      <a:t>11</a:t>
                    </a:r>
                    <a:r>
                      <a:rPr lang="ru-RU" b="1" smtClean="0"/>
                      <a:t>%</a:t>
                    </a:r>
                    <a:endParaRPr lang="en-US" b="1"/>
                  </a:p>
                </c:rich>
              </c:tx>
              <c:dLblPos val="outEnd"/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Лист1!$A$2:$A$5</c:f>
              <c:strCache>
                <c:ptCount val="4"/>
                <c:pt idx="0">
                  <c:v>утро</c:v>
                </c:pt>
                <c:pt idx="1">
                  <c:v>день</c:v>
                </c:pt>
                <c:pt idx="2">
                  <c:v>вечер</c:v>
                </c:pt>
                <c:pt idx="3">
                  <c:v>ночь</c:v>
                </c:pt>
              </c:strCache>
            </c:strRef>
          </c:cat>
          <c:val>
            <c:numRef>
              <c:f>Лист1!$B$2:$B$5</c:f>
              <c:numCache>
                <c:formatCode>0</c:formatCode>
                <c:ptCount val="4"/>
                <c:pt idx="0">
                  <c:v>17</c:v>
                </c:pt>
                <c:pt idx="1">
                  <c:v>54</c:v>
                </c:pt>
                <c:pt idx="2">
                  <c:v>17</c:v>
                </c:pt>
                <c:pt idx="3">
                  <c:v>11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(10.00-16.00)</c:v>
                </c:pt>
              </c:strCache>
            </c:strRef>
          </c:tx>
          <c:dLbls>
            <c:dLblPos val="outEnd"/>
            <c:showVal val="1"/>
          </c:dLbls>
          <c:cat>
            <c:strRef>
              <c:f>Лист1!$A$2:$A$5</c:f>
              <c:strCache>
                <c:ptCount val="4"/>
                <c:pt idx="0">
                  <c:v>утро</c:v>
                </c:pt>
                <c:pt idx="1">
                  <c:v>день</c:v>
                </c:pt>
                <c:pt idx="2">
                  <c:v>вечер</c:v>
                </c:pt>
                <c:pt idx="3">
                  <c:v>ночь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(17.00-21.00)</c:v>
                </c:pt>
              </c:strCache>
            </c:strRef>
          </c:tx>
          <c:dLbls>
            <c:dLblPos val="outEnd"/>
            <c:showVal val="1"/>
          </c:dLbls>
          <c:cat>
            <c:strRef>
              <c:f>Лист1!$A$2:$A$5</c:f>
              <c:strCache>
                <c:ptCount val="4"/>
                <c:pt idx="0">
                  <c:v>утро</c:v>
                </c:pt>
                <c:pt idx="1">
                  <c:v>день</c:v>
                </c:pt>
                <c:pt idx="2">
                  <c:v>вечер</c:v>
                </c:pt>
                <c:pt idx="3">
                  <c:v>ночь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(22.00 - 5.00)</c:v>
                </c:pt>
              </c:strCache>
            </c:strRef>
          </c:tx>
          <c:dLbls>
            <c:dLblPos val="outEnd"/>
            <c:showVal val="1"/>
          </c:dLbls>
          <c:cat>
            <c:strRef>
              <c:f>Лист1!$A$2:$A$5</c:f>
              <c:strCache>
                <c:ptCount val="4"/>
                <c:pt idx="0">
                  <c:v>утро</c:v>
                </c:pt>
                <c:pt idx="1">
                  <c:v>день</c:v>
                </c:pt>
                <c:pt idx="2">
                  <c:v>вечер</c:v>
                </c:pt>
                <c:pt idx="3">
                  <c:v>ночь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dLbls>
          <c:showVal val="1"/>
        </c:dLbls>
        <c:gapWidth val="74"/>
        <c:overlap val="31"/>
        <c:axId val="130162048"/>
        <c:axId val="130176128"/>
      </c:barChart>
      <c:catAx>
        <c:axId val="130162048"/>
        <c:scaling>
          <c:orientation val="minMax"/>
        </c:scaling>
        <c:axPos val="b"/>
        <c:numFmt formatCode="General" sourceLinked="0"/>
        <c:majorTickMark val="none"/>
        <c:tickLblPos val="nextTo"/>
        <c:crossAx val="130176128"/>
        <c:crosses val="autoZero"/>
        <c:auto val="1"/>
        <c:lblAlgn val="l"/>
        <c:lblOffset val="100"/>
      </c:catAx>
      <c:valAx>
        <c:axId val="130176128"/>
        <c:scaling>
          <c:orientation val="minMax"/>
        </c:scaling>
        <c:delete val="1"/>
        <c:axPos val="l"/>
        <c:numFmt formatCode="0" sourceLinked="1"/>
        <c:majorTickMark val="none"/>
        <c:tickLblPos val="nextTo"/>
        <c:crossAx val="13016204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47365528882420338"/>
          <c:y val="9.8274263225748178E-3"/>
          <c:w val="0.51907854800304531"/>
          <c:h val="0.89790664627426631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пострадавших</c:v>
                </c:pt>
              </c:strCache>
            </c:strRef>
          </c:tx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Лист1!$A$2:$A$11</c:f>
              <c:strCache>
                <c:ptCount val="10"/>
                <c:pt idx="0">
                  <c:v>Тулунский р-н</c:v>
                </c:pt>
                <c:pt idx="1">
                  <c:v>г. Усть-Илимск и Усть-илимский округ</c:v>
                </c:pt>
                <c:pt idx="2">
                  <c:v>г. Иркутск</c:v>
                </c:pt>
                <c:pt idx="3">
                  <c:v>г. Черемхово</c:v>
                </c:pt>
                <c:pt idx="4">
                  <c:v>г. Усолье-Сибирское</c:v>
                </c:pt>
                <c:pt idx="5">
                  <c:v>Киренский р-н</c:v>
                </c:pt>
                <c:pt idx="6">
                  <c:v>Чунский округ</c:v>
                </c:pt>
                <c:pt idx="7">
                  <c:v>Нижнеилимский р-н</c:v>
                </c:pt>
                <c:pt idx="8">
                  <c:v>г. Бодайбо и район</c:v>
                </c:pt>
                <c:pt idx="9">
                  <c:v>Шелеховский р-н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10</c:v>
                </c:pt>
                <c:pt idx="1">
                  <c:v>8</c:v>
                </c:pt>
                <c:pt idx="2">
                  <c:v>6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</c:ser>
        <c:dLbls>
          <c:showVal val="1"/>
        </c:dLbls>
        <c:axId val="130194432"/>
        <c:axId val="130753280"/>
      </c:barChart>
      <c:catAx>
        <c:axId val="130194432"/>
        <c:scaling>
          <c:orientation val="minMax"/>
        </c:scaling>
        <c:axPos val="l"/>
        <c:numFmt formatCode="General" sourceLinked="1"/>
        <c:tickLblPos val="nextTo"/>
        <c:txPr>
          <a:bodyPr rot="0" vert="horz" anchor="ctr" anchorCtr="0"/>
          <a:lstStyle/>
          <a:p>
            <a:pPr>
              <a:defRPr sz="1400"/>
            </a:pPr>
            <a:endParaRPr lang="ru-RU"/>
          </a:p>
        </c:txPr>
        <c:crossAx val="130753280"/>
        <c:crosses val="autoZero"/>
        <c:lblAlgn val="ctr"/>
        <c:lblOffset val="100"/>
      </c:catAx>
      <c:valAx>
        <c:axId val="130753280"/>
        <c:scaling>
          <c:orientation val="minMax"/>
        </c:scaling>
        <c:delete val="1"/>
        <c:axPos val="b"/>
        <c:numFmt formatCode="General" sourceLinked="1"/>
        <c:tickLblPos val="nextTo"/>
        <c:crossAx val="13019443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ru-RU"/>
          </a:p>
        </c:txPr>
      </c:legendEntry>
      <c:layout>
        <c:manualLayout>
          <c:xMode val="edge"/>
          <c:yMode val="edge"/>
          <c:x val="5.1179765494706688E-4"/>
          <c:y val="0.91381494130685548"/>
          <c:w val="0.97067047077060165"/>
          <c:h val="8.3327418913301393E-2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7111078951632802"/>
          <c:y val="2.0231350173007787E-2"/>
          <c:w val="0.6104511623783041"/>
          <c:h val="0.57518949637179928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случаев профессиональных заболеваний (отравлений)</c:v>
                </c:pt>
              </c:strCache>
            </c:strRef>
          </c:tx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44</c:v>
                </c:pt>
                <c:pt idx="1">
                  <c:v>41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пострадавших</c:v>
                </c:pt>
              </c:strCache>
            </c:strRef>
          </c:tx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36</c:v>
                </c:pt>
                <c:pt idx="1">
                  <c:v>34</c:v>
                </c:pt>
              </c:numCache>
            </c:numRef>
          </c:val>
        </c:ser>
        <c:dLbls>
          <c:showVal val="1"/>
        </c:dLbls>
        <c:axId val="131680128"/>
        <c:axId val="131681664"/>
      </c:barChart>
      <c:catAx>
        <c:axId val="131680128"/>
        <c:scaling>
          <c:orientation val="minMax"/>
        </c:scaling>
        <c:axPos val="l"/>
        <c:numFmt formatCode="General" sourceLinked="1"/>
        <c:tickLblPos val="nextTo"/>
        <c:txPr>
          <a:bodyPr rot="0" vert="horz" anchor="ctr" anchorCtr="0"/>
          <a:lstStyle/>
          <a:p>
            <a:pPr>
              <a:defRPr sz="1400"/>
            </a:pPr>
            <a:endParaRPr lang="ru-RU"/>
          </a:p>
        </c:txPr>
        <c:crossAx val="131681664"/>
        <c:crosses val="autoZero"/>
        <c:lblAlgn val="ctr"/>
        <c:lblOffset val="100"/>
      </c:catAx>
      <c:valAx>
        <c:axId val="131681664"/>
        <c:scaling>
          <c:orientation val="minMax"/>
        </c:scaling>
        <c:delete val="1"/>
        <c:axPos val="b"/>
        <c:numFmt formatCode="General" sourceLinked="1"/>
        <c:tickLblPos val="nextTo"/>
        <c:crossAx val="13168012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0862180895027845E-2"/>
          <c:y val="0.66144663153240668"/>
          <c:w val="0.91063302762578546"/>
          <c:h val="0.20239345540409048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9501821600615903"/>
          <c:h val="0.6571435375354738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тяжелые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Лист1!$A$2:$A$9</c:f>
              <c:strCache>
                <c:ptCount val="8"/>
                <c:pt idx="0">
                  <c:v>Иркутск</c:v>
                </c:pt>
                <c:pt idx="1">
                  <c:v>Братск</c:v>
                </c:pt>
                <c:pt idx="2">
                  <c:v>Ангарск</c:v>
                </c:pt>
                <c:pt idx="3">
                  <c:v>Бодайбо и район</c:v>
                </c:pt>
                <c:pt idx="4">
                  <c:v>Иркутский район</c:v>
                </c:pt>
                <c:pt idx="5">
                  <c:v>Усольский район</c:v>
                </c:pt>
                <c:pt idx="6">
                  <c:v>Черемховский район</c:v>
                </c:pt>
                <c:pt idx="7">
                  <c:v>Чунский район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4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  <c:dLbls>
          <c:showVal val="1"/>
        </c:dLbls>
        <c:axId val="123099392"/>
        <c:axId val="123109376"/>
      </c:barChart>
      <c:catAx>
        <c:axId val="123099392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 sz="1800" b="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23109376"/>
        <c:crosses val="autoZero"/>
        <c:auto val="1"/>
        <c:lblAlgn val="ctr"/>
        <c:lblOffset val="100"/>
      </c:catAx>
      <c:valAx>
        <c:axId val="123109376"/>
        <c:scaling>
          <c:orientation val="minMax"/>
        </c:scaling>
        <c:delete val="1"/>
        <c:axPos val="l"/>
        <c:numFmt formatCode="General" sourceLinked="1"/>
        <c:tickLblPos val="nextTo"/>
        <c:crossAx val="123099392"/>
        <c:crosses val="autoZero"/>
        <c:crossBetween val="between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86216057292894877"/>
          <c:y val="3.2200832757852856E-2"/>
          <c:w val="0.11476595818060548"/>
          <c:h val="0.1824076193945795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47190326979803832"/>
          <c:y val="2.4715717950486219E-2"/>
          <c:w val="0.52809673020196157"/>
          <c:h val="0.97528430567563951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dLbls>
            <c:dLbl>
              <c:idx val="2"/>
              <c:delete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Лист1!$A$2:$A$18</c:f>
              <c:strCache>
                <c:ptCount val="17"/>
                <c:pt idx="0">
                  <c:v>обрабатывающие производства</c:v>
                </c:pt>
                <c:pt idx="1">
                  <c:v>добыча полезных ископаемых</c:v>
                </c:pt>
                <c:pt idx="2">
                  <c:v>строительство</c:v>
                </c:pt>
                <c:pt idx="3">
                  <c:v>сельское, лесное хозяйство, охота, рыболовство и рыбоводство</c:v>
                </c:pt>
                <c:pt idx="4">
                  <c:v>транспортировка и хранение</c:v>
                </c:pt>
                <c:pt idx="5">
                  <c:v>обеспечение электрической энергией, газом и паром, кондиционирование воздуха</c:v>
                </c:pt>
                <c:pt idx="6">
                  <c:v>торговля оптовая и розничная, ремонт автотранспортных средств и мотоциклов</c:v>
                </c:pt>
                <c:pt idx="7">
                  <c:v>государственное управление и обеспечение военной безопасности; социальное обеспечение</c:v>
                </c:pt>
                <c:pt idx="8">
                  <c:v>деятельность профессиональная, научная и техническая</c:v>
                </c:pt>
                <c:pt idx="9">
                  <c:v>образование</c:v>
                </c:pt>
                <c:pt idx="10">
                  <c:v>деятельность в области информации и связи</c:v>
                </c:pt>
                <c:pt idx="11">
                  <c:v>деятельность в области культуры, спорта, организации досуга и развлечений</c:v>
                </c:pt>
                <c:pt idx="12">
                  <c:v>деятельность административная и сопутствующие дополнительные услуги </c:v>
                </c:pt>
                <c:pt idx="13">
                  <c:v>деятельность по операциям с недвижимым имуществом</c:v>
                </c:pt>
                <c:pt idx="14">
                  <c:v>водоснабжение; водоотведение, организация сбора и утилизации отходов, деятельность по ликвидации загрязнений</c:v>
                </c:pt>
                <c:pt idx="15">
                  <c:v>деятельность в области здравоохранения и социальных услуг</c:v>
                </c:pt>
                <c:pt idx="16">
                  <c:v>деятельность финансовая и страховая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25</c:v>
                </c:pt>
                <c:pt idx="1">
                  <c:v>17</c:v>
                </c:pt>
                <c:pt idx="2">
                  <c:v>13</c:v>
                </c:pt>
                <c:pt idx="3">
                  <c:v>11</c:v>
                </c:pt>
                <c:pt idx="4">
                  <c:v>9</c:v>
                </c:pt>
                <c:pt idx="5">
                  <c:v>7</c:v>
                </c:pt>
                <c:pt idx="6">
                  <c:v>5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  <c:pt idx="10">
                  <c:v>2</c:v>
                </c:pt>
                <c:pt idx="11">
                  <c:v>2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</c:numCache>
            </c:numRef>
          </c:val>
        </c:ser>
        <c:dLbls>
          <c:showVal val="1"/>
        </c:dLbls>
        <c:axId val="123121664"/>
        <c:axId val="123123968"/>
      </c:barChart>
      <c:catAx>
        <c:axId val="123121664"/>
        <c:scaling>
          <c:orientation val="minMax"/>
        </c:scaling>
        <c:axPos val="l"/>
        <c:tickLblPos val="nextTo"/>
        <c:txPr>
          <a:bodyPr anchor="ctr" anchorCtr="0"/>
          <a:lstStyle/>
          <a:p>
            <a:pPr>
              <a:defRPr sz="1000" b="1"/>
            </a:pPr>
            <a:endParaRPr lang="ru-RU"/>
          </a:p>
        </c:txPr>
        <c:crossAx val="123123968"/>
        <c:crosses val="autoZero"/>
        <c:lblAlgn val="ctr"/>
        <c:lblOffset val="100"/>
      </c:catAx>
      <c:valAx>
        <c:axId val="123123968"/>
        <c:scaling>
          <c:orientation val="minMax"/>
        </c:scaling>
        <c:delete val="1"/>
        <c:axPos val="b"/>
        <c:numFmt formatCode="General" sourceLinked="1"/>
        <c:tickLblPos val="nextTo"/>
        <c:crossAx val="123121664"/>
        <c:crosses val="autoZero"/>
        <c:crossBetween val="between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51942903705847798"/>
          <c:y val="3.9216049554264845E-2"/>
          <c:w val="0.15871594280209717"/>
          <c:h val="0.13803822698225079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58940330375095529"/>
          <c:y val="2.4715678961182479E-2"/>
          <c:w val="0.39438979667200291"/>
          <c:h val="0.97528430567563951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dLbls>
            <c:dLbl>
              <c:idx val="2"/>
              <c:delete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Лист1!$A$2:$A$8</c:f>
              <c:strCache>
                <c:ptCount val="7"/>
                <c:pt idx="0">
                  <c:v>обрабатывающие производства</c:v>
                </c:pt>
                <c:pt idx="1">
                  <c:v>добыча полезных ископаемых</c:v>
                </c:pt>
                <c:pt idx="2">
                  <c:v>сельское, лесное хозяйство, охота, рыболовство и рыбоводство</c:v>
                </c:pt>
                <c:pt idx="3">
                  <c:v>транспортировка и хранение</c:v>
                </c:pt>
                <c:pt idx="4">
                  <c:v>государственное управление и обеспечение военной безопасности; социальное обеспечение</c:v>
                </c:pt>
                <c:pt idx="5">
                  <c:v>деятельность профессиональная, научная и техническая</c:v>
                </c:pt>
                <c:pt idx="6">
                  <c:v>водоснабжение; водоотведение, организация сбора и утилизации отходов, деятельность по ликвидации загрязнений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5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</c:ser>
        <c:dLbls>
          <c:showVal val="1"/>
        </c:dLbls>
        <c:axId val="123590144"/>
        <c:axId val="123591680"/>
      </c:barChart>
      <c:catAx>
        <c:axId val="123590144"/>
        <c:scaling>
          <c:orientation val="minMax"/>
        </c:scaling>
        <c:axPos val="l"/>
        <c:tickLblPos val="nextTo"/>
        <c:txPr>
          <a:bodyPr anchor="ctr" anchorCtr="0"/>
          <a:lstStyle/>
          <a:p>
            <a:pPr>
              <a:defRPr sz="1000" b="1"/>
            </a:pPr>
            <a:endParaRPr lang="ru-RU"/>
          </a:p>
        </c:txPr>
        <c:crossAx val="123591680"/>
        <c:crosses val="autoZero"/>
        <c:lblAlgn val="ctr"/>
        <c:lblOffset val="100"/>
      </c:catAx>
      <c:valAx>
        <c:axId val="123591680"/>
        <c:scaling>
          <c:orientation val="minMax"/>
        </c:scaling>
        <c:delete val="1"/>
        <c:axPos val="b"/>
        <c:numFmt formatCode="General" sourceLinked="1"/>
        <c:tickLblPos val="nextTo"/>
        <c:crossAx val="123590144"/>
        <c:crosses val="autoZero"/>
        <c:crossBetween val="between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70059124875277867"/>
          <c:y val="2.7247962425749465E-3"/>
          <c:w val="0.15871594280209736"/>
          <c:h val="0.13803822698225079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5075484408301757"/>
          <c:y val="2.471557234203494E-2"/>
          <c:w val="0.45352222611855941"/>
          <c:h val="0.97528430567563951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dLbls>
            <c:dLbl>
              <c:idx val="2"/>
              <c:delete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Лист1!$A$2:$A$6</c:f>
              <c:strCache>
                <c:ptCount val="5"/>
                <c:pt idx="0">
                  <c:v>Падение пострадавшего с высоты </c:v>
                </c:pt>
                <c:pt idx="1">
                  <c:v>Транспортные происшествия</c:v>
                </c:pt>
                <c:pt idx="2">
                  <c:v>Падение, обрушение, обвалы предметов, материалов, земли и пр.</c:v>
                </c:pt>
                <c:pt idx="3">
                  <c:v>Воздействие движущихся, разлетающихся, вращающихся предметов, деталей, машин и т.д.</c:v>
                </c:pt>
                <c:pt idx="4">
                  <c:v>Воздействие других неклассифицированных травмирующих факторов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</c:ser>
        <c:dLbls>
          <c:showVal val="1"/>
        </c:dLbls>
        <c:axId val="123621376"/>
        <c:axId val="123622912"/>
      </c:barChart>
      <c:catAx>
        <c:axId val="123621376"/>
        <c:scaling>
          <c:orientation val="minMax"/>
        </c:scaling>
        <c:axPos val="l"/>
        <c:tickLblPos val="nextTo"/>
        <c:txPr>
          <a:bodyPr anchor="ctr" anchorCtr="0"/>
          <a:lstStyle/>
          <a:p>
            <a:pPr>
              <a:defRPr sz="1000" b="1"/>
            </a:pPr>
            <a:endParaRPr lang="ru-RU"/>
          </a:p>
        </c:txPr>
        <c:crossAx val="123622912"/>
        <c:crosses val="autoZero"/>
        <c:lblAlgn val="ctr"/>
        <c:lblOffset val="100"/>
      </c:catAx>
      <c:valAx>
        <c:axId val="123622912"/>
        <c:scaling>
          <c:orientation val="minMax"/>
        </c:scaling>
        <c:delete val="1"/>
        <c:axPos val="b"/>
        <c:numFmt formatCode="General" sourceLinked="1"/>
        <c:tickLblPos val="nextTo"/>
        <c:crossAx val="123621376"/>
        <c:crosses val="autoZero"/>
        <c:crossBetween val="between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77300451850298402"/>
          <c:y val="1.7231436127506668E-2"/>
          <c:w val="0.15871594280209736"/>
          <c:h val="0.13803822698225079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47414944881889765"/>
          <c:y val="1.7504164142943673E-2"/>
          <c:w val="0.51985055118110268"/>
          <c:h val="0.97528430567563951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dLbls>
            <c:dLbl>
              <c:idx val="2"/>
              <c:delete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Лист1!$A$2:$A$15</c:f>
              <c:strCache>
                <c:ptCount val="14"/>
                <c:pt idx="0">
                  <c:v>Воздействие движущихся, разлетающихся, вращающихся предметов, деталей, машин и т.д.</c:v>
                </c:pt>
                <c:pt idx="1">
                  <c:v>Падение пострадавшего с высоты </c:v>
                </c:pt>
                <c:pt idx="2">
                  <c:v>Транспортные происшествия</c:v>
                </c:pt>
                <c:pt idx="3">
                  <c:v>Падение, обрушение, обвалы предметов, материалов, земли и пр.</c:v>
                </c:pt>
                <c:pt idx="4">
                  <c:v>Воздействие  электрического тока</c:v>
                </c:pt>
                <c:pt idx="5">
                  <c:v>Воздействие других неклассифицированных травмирующих факторов</c:v>
                </c:pt>
                <c:pt idx="6">
                  <c:v>Воздействие дыма, огня и пламени</c:v>
                </c:pt>
                <c:pt idx="7">
                  <c:v>Попадание инородного предмета в тело человека</c:v>
                </c:pt>
                <c:pt idx="8">
                  <c:v>Воздействие вредных веществ</c:v>
                </c:pt>
                <c:pt idx="9">
                  <c:v>Утопление и погружение в воду</c:v>
                </c:pt>
                <c:pt idx="10">
                  <c:v>Повреждения в результате противоправных действий других лиц </c:v>
                </c:pt>
                <c:pt idx="11">
                  <c:v>Воздействие экстремальных температур и других природных факторов</c:v>
                </c:pt>
                <c:pt idx="12">
                  <c:v>Повреждения в результате контакта с растениями, животными, насекомыми и пресмыкающимися</c:v>
                </c:pt>
                <c:pt idx="13">
                  <c:v>Повреждения при чрезвычайных ситуациях природного, техногенного, криминогенного и иного характера</c:v>
                </c:pt>
              </c:strCache>
            </c:str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24</c:v>
                </c:pt>
                <c:pt idx="1">
                  <c:v>20</c:v>
                </c:pt>
                <c:pt idx="2">
                  <c:v>20</c:v>
                </c:pt>
                <c:pt idx="3">
                  <c:v>17</c:v>
                </c:pt>
                <c:pt idx="4">
                  <c:v>8</c:v>
                </c:pt>
                <c:pt idx="5">
                  <c:v>5</c:v>
                </c:pt>
                <c:pt idx="6">
                  <c:v>3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</c:numCache>
            </c:numRef>
          </c:val>
        </c:ser>
        <c:dLbls>
          <c:showVal val="1"/>
        </c:dLbls>
        <c:axId val="124454016"/>
        <c:axId val="124455552"/>
      </c:barChart>
      <c:catAx>
        <c:axId val="124454016"/>
        <c:scaling>
          <c:orientation val="minMax"/>
        </c:scaling>
        <c:axPos val="l"/>
        <c:tickLblPos val="nextTo"/>
        <c:txPr>
          <a:bodyPr anchor="ctr" anchorCtr="0"/>
          <a:lstStyle/>
          <a:p>
            <a:pPr>
              <a:defRPr sz="1000" b="1"/>
            </a:pPr>
            <a:endParaRPr lang="ru-RU"/>
          </a:p>
        </c:txPr>
        <c:crossAx val="124455552"/>
        <c:crosses val="autoZero"/>
        <c:lblAlgn val="ctr"/>
        <c:lblOffset val="100"/>
      </c:catAx>
      <c:valAx>
        <c:axId val="124455552"/>
        <c:scaling>
          <c:orientation val="minMax"/>
        </c:scaling>
        <c:delete val="1"/>
        <c:axPos val="b"/>
        <c:numFmt formatCode="General" sourceLinked="1"/>
        <c:tickLblPos val="nextTo"/>
        <c:crossAx val="124454016"/>
        <c:crosses val="autoZero"/>
        <c:crossBetween val="between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5738017168143843"/>
          <c:y val="3.4192913385826793E-2"/>
          <c:w val="0.1587159428020975"/>
          <c:h val="0.13803822698225079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46526322298717893"/>
          <c:y val="6.9300843178529813E-3"/>
          <c:w val="0.53473677701282107"/>
          <c:h val="0.99306991568214698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Лист1!$A$2:$A$16</c:f>
              <c:strCache>
                <c:ptCount val="15"/>
                <c:pt idx="0">
                  <c:v>использование пострадавшего не по специальности</c:v>
                </c:pt>
                <c:pt idx="1">
                  <c:v>неудовлетворительное техническое состояние зданий, сооружений, территории</c:v>
                </c:pt>
                <c:pt idx="2">
                  <c:v>неудовлетворительное содержание и недостатки в организации рабочих мест</c:v>
                </c:pt>
                <c:pt idx="3">
                  <c:v>неприменение средств коллективной защиты</c:v>
                </c:pt>
                <c:pt idx="4">
                  <c:v>несовершенство технологического процесса</c:v>
                </c:pt>
                <c:pt idx="5">
                  <c:v>неприменение работником средств индивидуальной защиты</c:v>
                </c:pt>
                <c:pt idx="6">
                  <c:v>недостатки в организации и проведении подготовки работников по охране труда</c:v>
                </c:pt>
                <c:pt idx="7">
                  <c:v>эксплуатация неисправных машин, механизмов, оборудования</c:v>
                </c:pt>
                <c:pt idx="8">
                  <c:v>нарушение требований безопасности при эксплуатации транспортных средств</c:v>
                </c:pt>
                <c:pt idx="9">
                  <c:v>конструктивные недостатки и недостаточная надежность машин, механизмов, оборудования</c:v>
                </c:pt>
                <c:pt idx="10">
                  <c:v>нарушение работником трудового распорядка и дисциплины труда</c:v>
                </c:pt>
                <c:pt idx="11">
                  <c:v>нарушения правил дорожного движения</c:v>
                </c:pt>
                <c:pt idx="12">
                  <c:v>нарушение технологического процесса</c:v>
                </c:pt>
                <c:pt idx="13">
                  <c:v>прочие причины, квалифицированные по материалам расследования несчастных случаев</c:v>
                </c:pt>
                <c:pt idx="14">
                  <c:v>неудовлетворительная организация производства работ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 formatCode="0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4</c:v>
                </c:pt>
                <c:pt idx="9">
                  <c:v>5</c:v>
                </c:pt>
                <c:pt idx="10" formatCode="0">
                  <c:v>7</c:v>
                </c:pt>
                <c:pt idx="11" formatCode="0">
                  <c:v>12</c:v>
                </c:pt>
                <c:pt idx="12">
                  <c:v>12</c:v>
                </c:pt>
                <c:pt idx="13">
                  <c:v>25</c:v>
                </c:pt>
                <c:pt idx="14">
                  <c:v>26</c:v>
                </c:pt>
              </c:numCache>
            </c:numRef>
          </c:val>
        </c:ser>
        <c:dLbls>
          <c:showVal val="1"/>
        </c:dLbls>
        <c:axId val="124474880"/>
        <c:axId val="124476416"/>
      </c:barChart>
      <c:catAx>
        <c:axId val="124474880"/>
        <c:scaling>
          <c:orientation val="minMax"/>
        </c:scaling>
        <c:axPos val="l"/>
        <c:tickLblPos val="nextTo"/>
        <c:txPr>
          <a:bodyPr/>
          <a:lstStyle/>
          <a:p>
            <a:pPr>
              <a:defRPr sz="1000" b="1" baseline="0"/>
            </a:pPr>
            <a:endParaRPr lang="ru-RU"/>
          </a:p>
        </c:txPr>
        <c:crossAx val="124476416"/>
        <c:crosses val="autoZero"/>
        <c:auto val="1"/>
        <c:lblAlgn val="ctr"/>
        <c:lblOffset val="100"/>
      </c:catAx>
      <c:valAx>
        <c:axId val="124476416"/>
        <c:scaling>
          <c:orientation val="minMax"/>
        </c:scaling>
        <c:delete val="1"/>
        <c:axPos val="b"/>
        <c:numFmt formatCode="General" sourceLinked="1"/>
        <c:tickLblPos val="nextTo"/>
        <c:crossAx val="1244748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769221643904725"/>
          <c:y val="0.14661317375639121"/>
          <c:w val="0.12912510936132984"/>
          <c:h val="8.7311221303566389E-2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46526322298717893"/>
          <c:y val="6.9300843178529813E-3"/>
          <c:w val="0.53473677701282107"/>
          <c:h val="0.99306991568214698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Лист1!$A$2:$A$8</c:f>
              <c:strCache>
                <c:ptCount val="7"/>
                <c:pt idx="0">
                  <c:v>неприменение средств коллективной защиты</c:v>
                </c:pt>
                <c:pt idx="1">
                  <c:v>неприменение работником средств индивидуальной защиты</c:v>
                </c:pt>
                <c:pt idx="2">
                  <c:v>неудовлетворительная организация производства работ</c:v>
                </c:pt>
                <c:pt idx="3">
                  <c:v>нарушение требований безопасности при эксплуатации транспортных средств</c:v>
                </c:pt>
                <c:pt idx="4">
                  <c:v>прочие причины, квалифицированные по материалам расследования несчастных случаев</c:v>
                </c:pt>
                <c:pt idx="5">
                  <c:v>нарушения правил дорожного движения</c:v>
                </c:pt>
                <c:pt idx="6">
                  <c:v>нарушение технологического процесса</c:v>
                </c:pt>
              </c:strCache>
            </c:strRef>
          </c:cat>
          <c:val>
            <c:numRef>
              <c:f>Лист1!$B$2:$B$8</c:f>
              <c:numCache>
                <c:formatCode>0</c:formatCode>
                <c:ptCount val="7"/>
                <c:pt idx="0" formatCode="General">
                  <c:v>1</c:v>
                </c:pt>
                <c:pt idx="1">
                  <c:v>1</c:v>
                </c:pt>
                <c:pt idx="2" formatCode="General">
                  <c:v>1</c:v>
                </c:pt>
                <c:pt idx="3" formatCode="General">
                  <c:v>1</c:v>
                </c:pt>
                <c:pt idx="4" formatCode="General">
                  <c:v>2</c:v>
                </c:pt>
                <c:pt idx="5">
                  <c:v>3</c:v>
                </c:pt>
                <c:pt idx="6" formatCode="General">
                  <c:v>3</c:v>
                </c:pt>
              </c:numCache>
            </c:numRef>
          </c:val>
        </c:ser>
        <c:dLbls>
          <c:showVal val="1"/>
        </c:dLbls>
        <c:axId val="124818176"/>
        <c:axId val="124819712"/>
      </c:barChart>
      <c:catAx>
        <c:axId val="124818176"/>
        <c:scaling>
          <c:orientation val="minMax"/>
        </c:scaling>
        <c:axPos val="l"/>
        <c:tickLblPos val="nextTo"/>
        <c:txPr>
          <a:bodyPr/>
          <a:lstStyle/>
          <a:p>
            <a:pPr>
              <a:defRPr sz="1000" b="1" baseline="0"/>
            </a:pPr>
            <a:endParaRPr lang="ru-RU"/>
          </a:p>
        </c:txPr>
        <c:crossAx val="124819712"/>
        <c:crosses val="autoZero"/>
        <c:auto val="1"/>
        <c:lblAlgn val="ctr"/>
        <c:lblOffset val="100"/>
      </c:catAx>
      <c:valAx>
        <c:axId val="124819712"/>
        <c:scaling>
          <c:orientation val="minMax"/>
        </c:scaling>
        <c:delete val="1"/>
        <c:axPos val="b"/>
        <c:numFmt formatCode="General" sourceLinked="1"/>
        <c:tickLblPos val="nextTo"/>
        <c:crossAx val="124818176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ru-RU"/>
          </a:p>
        </c:txPr>
      </c:legendEntry>
      <c:layout>
        <c:manualLayout>
          <c:xMode val="edge"/>
          <c:yMode val="edge"/>
          <c:x val="0.74676135978209268"/>
          <c:y val="0.35621271519166936"/>
          <c:w val="0.24965247145153976"/>
          <c:h val="0.16874756243012473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362280275567832"/>
          <c:y val="1.3414476613094141E-2"/>
          <c:w val="0.69459361706110101"/>
          <c:h val="0.90676212526896405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Иркутская обл.</c:v>
                </c:pt>
              </c:strCache>
            </c:strRef>
          </c:tx>
          <c:dPt>
            <c:idx val="6"/>
            <c:spPr>
              <a:solidFill>
                <a:srgbClr val="FF0000"/>
              </a:solidFill>
            </c:spPr>
          </c:dPt>
          <c:dPt>
            <c:idx val="9"/>
            <c:spPr>
              <a:solidFill>
                <a:srgbClr val="4794D9"/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9</c:v>
                </c:pt>
                <c:pt idx="1">
                  <c:v>6</c:v>
                </c:pt>
                <c:pt idx="2">
                  <c:v>10</c:v>
                </c:pt>
                <c:pt idx="3">
                  <c:v>6</c:v>
                </c:pt>
                <c:pt idx="4">
                  <c:v>11</c:v>
                </c:pt>
                <c:pt idx="5">
                  <c:v>6</c:v>
                </c:pt>
                <c:pt idx="6">
                  <c:v>13</c:v>
                </c:pt>
                <c:pt idx="7">
                  <c:v>10</c:v>
                </c:pt>
                <c:pt idx="8">
                  <c:v>12</c:v>
                </c:pt>
                <c:pt idx="9">
                  <c:v>12</c:v>
                </c:pt>
                <c:pt idx="10">
                  <c:v>6</c:v>
                </c:pt>
                <c:pt idx="11">
                  <c:v>7</c:v>
                </c:pt>
              </c:numCache>
            </c:numRef>
          </c:val>
        </c:ser>
        <c:dLbls>
          <c:showVal val="1"/>
        </c:dLbls>
        <c:gapWidth val="43"/>
        <c:overlap val="29"/>
        <c:axId val="127270912"/>
        <c:axId val="127272448"/>
      </c:barChart>
      <c:catAx>
        <c:axId val="127270912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sz="14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7272448"/>
        <c:crosses val="autoZero"/>
        <c:lblAlgn val="ctr"/>
        <c:lblOffset val="100"/>
      </c:catAx>
      <c:valAx>
        <c:axId val="12727244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727091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0.76746</cdr:x>
      <cdr:y>0.81288</cdr:y>
    </cdr:from>
    <cdr:to>
      <cdr:x>0.99522</cdr:x>
      <cdr:y>0.90037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798390" y="4398615"/>
          <a:ext cx="2017556" cy="4734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4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несчастных случаев</a:t>
          </a:r>
          <a:endParaRPr lang="ru-RU" sz="1400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0.73332</cdr:x>
      <cdr:y>0.16002</cdr:y>
    </cdr:from>
    <cdr:to>
      <cdr:x>0.79203</cdr:x>
      <cdr:y>0.2327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4683342" y="602617"/>
          <a:ext cx="374953" cy="27371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rgbClr val="CC33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0.73121</cdr:x>
      <cdr:y>0.37751</cdr:y>
    </cdr:from>
    <cdr:to>
      <cdr:x>0.78992</cdr:x>
      <cdr:y>0.45019</cdr:y>
    </cdr:to>
    <cdr:sp macro="" textlink="">
      <cdr:nvSpPr>
        <cdr:cNvPr id="3" name="Овал 2"/>
        <cdr:cNvSpPr/>
      </cdr:nvSpPr>
      <cdr:spPr>
        <a:xfrm xmlns:a="http://schemas.openxmlformats.org/drawingml/2006/main">
          <a:off x="4669868" y="1421692"/>
          <a:ext cx="374952" cy="27371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rgbClr val="CC33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0.07051</cdr:x>
      <cdr:y>0.37761</cdr:y>
    </cdr:from>
    <cdr:to>
      <cdr:x>0.2805</cdr:x>
      <cdr:y>0.4503</cdr:y>
    </cdr:to>
    <cdr:sp macro="" textlink="">
      <cdr:nvSpPr>
        <cdr:cNvPr id="4" name="Овал 3"/>
        <cdr:cNvSpPr/>
      </cdr:nvSpPr>
      <cdr:spPr>
        <a:xfrm xmlns:a="http://schemas.openxmlformats.org/drawingml/2006/main">
          <a:off x="450336" y="1422077"/>
          <a:ext cx="1341104" cy="27375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rgbClr val="CC33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0.10293</cdr:x>
      <cdr:y>0.15362</cdr:y>
    </cdr:from>
    <cdr:to>
      <cdr:x>0.2598</cdr:x>
      <cdr:y>0.2263</cdr:y>
    </cdr:to>
    <cdr:sp macro="" textlink="">
      <cdr:nvSpPr>
        <cdr:cNvPr id="5" name="Овал 4"/>
        <cdr:cNvSpPr/>
      </cdr:nvSpPr>
      <cdr:spPr>
        <a:xfrm xmlns:a="http://schemas.openxmlformats.org/drawingml/2006/main">
          <a:off x="657350" y="578543"/>
          <a:ext cx="1001853" cy="27371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rgbClr val="CC33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B95BCE-56B1-43A1-8F84-308F63B39AA9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A8045-DCD7-4E8F-9AE0-02D7BD8B96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45CDF4-F2F1-4BBC-94CF-BCDE59CC8BAA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4BF16D-FD99-4D1F-BAB3-F6E076E092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76267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432008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864017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1296025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728033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2160041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2592050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3024058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3456066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15810" y="234000"/>
            <a:ext cx="7577266" cy="886890"/>
          </a:xfrm>
        </p:spPr>
        <p:txBody>
          <a:bodyPr anchor="t">
            <a:noAutofit/>
          </a:bodyPr>
          <a:lstStyle>
            <a:lvl1pPr>
              <a:defRPr sz="1700" b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9396488" y="0"/>
            <a:ext cx="0" cy="863600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602" y="332817"/>
            <a:ext cx="1210058" cy="4632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85332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535" y="432012"/>
            <a:ext cx="3715657" cy="1512041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7708" y="933026"/>
            <a:ext cx="5832247" cy="4605124"/>
          </a:xfrm>
        </p:spPr>
        <p:txBody>
          <a:bodyPr/>
          <a:lstStyle>
            <a:lvl1pPr>
              <a:defRPr sz="3024"/>
            </a:lvl1pPr>
            <a:lvl2pPr>
              <a:defRPr sz="2646"/>
            </a:lvl2pPr>
            <a:lvl3pPr>
              <a:defRPr sz="2268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535" y="1944052"/>
            <a:ext cx="3715657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2B36-C70E-46E3-9B3A-2891A625969F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5E56-354F-4816-9DA0-F6ECBFD15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3732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535" y="432012"/>
            <a:ext cx="3715657" cy="1512041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97708" y="933026"/>
            <a:ext cx="5832247" cy="4605124"/>
          </a:xfrm>
        </p:spPr>
        <p:txBody>
          <a:bodyPr anchor="t"/>
          <a:lstStyle>
            <a:lvl1pPr marL="0" indent="0">
              <a:buNone/>
              <a:defRPr sz="3024"/>
            </a:lvl1pPr>
            <a:lvl2pPr marL="432008" indent="0">
              <a:buNone/>
              <a:defRPr sz="2646"/>
            </a:lvl2pPr>
            <a:lvl3pPr marL="864017" indent="0">
              <a:buNone/>
              <a:defRPr sz="2268"/>
            </a:lvl3pPr>
            <a:lvl4pPr marL="1296025" indent="0">
              <a:buNone/>
              <a:defRPr sz="1890"/>
            </a:lvl4pPr>
            <a:lvl5pPr marL="1728033" indent="0">
              <a:buNone/>
              <a:defRPr sz="1890"/>
            </a:lvl5pPr>
            <a:lvl6pPr marL="2160041" indent="0">
              <a:buNone/>
              <a:defRPr sz="1890"/>
            </a:lvl6pPr>
            <a:lvl7pPr marL="2592050" indent="0">
              <a:buNone/>
              <a:defRPr sz="1890"/>
            </a:lvl7pPr>
            <a:lvl8pPr marL="3024058" indent="0">
              <a:buNone/>
              <a:defRPr sz="1890"/>
            </a:lvl8pPr>
            <a:lvl9pPr marL="3456066" indent="0">
              <a:buNone/>
              <a:defRPr sz="189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535" y="1944052"/>
            <a:ext cx="3715657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2B36-C70E-46E3-9B3A-2891A625969F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5E56-354F-4816-9DA0-F6ECBFD15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48419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2B36-C70E-46E3-9B3A-2891A625969F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5E56-354F-4816-9DA0-F6ECBFD15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6157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44349" y="345009"/>
            <a:ext cx="2484105" cy="549164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2033" y="345009"/>
            <a:ext cx="7308310" cy="549164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2B36-C70E-46E3-9B3A-2891A625969F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5E56-354F-4816-9DA0-F6ECBFD15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78338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2B36-C70E-46E3-9B3A-2891A625969F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5E56-354F-4816-9DA0-F6ECBFD154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40061" y="2007232"/>
            <a:ext cx="8640366" cy="996871"/>
          </a:xfrm>
        </p:spPr>
        <p:txBody>
          <a:bodyPr anchor="ctr">
            <a:normAutofit/>
          </a:bodyPr>
          <a:lstStyle>
            <a:lvl1pPr algn="ctr">
              <a:defRPr sz="4000" b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40061" y="3403592"/>
            <a:ext cx="8640366" cy="965208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32008" indent="0" algn="ctr">
              <a:buNone/>
              <a:defRPr sz="1890"/>
            </a:lvl2pPr>
            <a:lvl3pPr marL="864017" indent="0" algn="ctr">
              <a:buNone/>
              <a:defRPr sz="1701"/>
            </a:lvl3pPr>
            <a:lvl4pPr marL="1296025" indent="0" algn="ctr">
              <a:buNone/>
              <a:defRPr sz="1512"/>
            </a:lvl4pPr>
            <a:lvl5pPr marL="1728033" indent="0" algn="ctr">
              <a:buNone/>
              <a:defRPr sz="1512"/>
            </a:lvl5pPr>
            <a:lvl6pPr marL="2160041" indent="0" algn="ctr">
              <a:buNone/>
              <a:defRPr sz="1512"/>
            </a:lvl6pPr>
            <a:lvl7pPr marL="2592050" indent="0" algn="ctr">
              <a:buNone/>
              <a:defRPr sz="1512"/>
            </a:lvl7pPr>
            <a:lvl8pPr marL="3024058" indent="0" algn="ctr">
              <a:buNone/>
              <a:defRPr sz="1512"/>
            </a:lvl8pPr>
            <a:lvl9pPr marL="3456066" indent="0" algn="ctr">
              <a:buNone/>
              <a:defRPr sz="1512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22708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20488" cy="647608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2B36-C70E-46E3-9B3A-2891A625969F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5E56-354F-4816-9DA0-F6ECBFD154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40061" y="2007232"/>
            <a:ext cx="8640366" cy="996871"/>
          </a:xfrm>
        </p:spPr>
        <p:txBody>
          <a:bodyPr anchor="ctr">
            <a:normAutofit/>
          </a:bodyPr>
          <a:lstStyle>
            <a:lvl1pPr algn="ctr">
              <a:defRPr sz="4000" b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40061" y="3403592"/>
            <a:ext cx="8640366" cy="965208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32008" indent="0" algn="ctr">
              <a:buNone/>
              <a:defRPr sz="1890"/>
            </a:lvl2pPr>
            <a:lvl3pPr marL="864017" indent="0" algn="ctr">
              <a:buNone/>
              <a:defRPr sz="1701"/>
            </a:lvl3pPr>
            <a:lvl4pPr marL="1296025" indent="0" algn="ctr">
              <a:buNone/>
              <a:defRPr sz="1512"/>
            </a:lvl4pPr>
            <a:lvl5pPr marL="1728033" indent="0" algn="ctr">
              <a:buNone/>
              <a:defRPr sz="1512"/>
            </a:lvl5pPr>
            <a:lvl6pPr marL="2160041" indent="0" algn="ctr">
              <a:buNone/>
              <a:defRPr sz="1512"/>
            </a:lvl6pPr>
            <a:lvl7pPr marL="2592050" indent="0" algn="ctr">
              <a:buNone/>
              <a:defRPr sz="1512"/>
            </a:lvl7pPr>
            <a:lvl8pPr marL="3024058" indent="0" algn="ctr">
              <a:buNone/>
              <a:defRPr sz="1512"/>
            </a:lvl8pPr>
            <a:lvl9pPr marL="3456066" indent="0" algn="ctr">
              <a:buNone/>
              <a:defRPr sz="1512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0"/>
            <a:ext cx="11520488" cy="6480000"/>
          </a:xfrm>
          <a:prstGeom prst="rect">
            <a:avLst/>
          </a:prstGeom>
          <a:blipFill dpi="0" rotWithShape="1">
            <a:blip r:embed="rId3" cstate="print">
              <a:alphaModFix amt="21000"/>
            </a:blip>
            <a:srcRect/>
            <a:stretch>
              <a:fillRect l="2" t="3" r="2" b="-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noFill/>
              </a:ln>
            </a:endParaRP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9396488" y="0"/>
            <a:ext cx="0" cy="863600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602" y="345010"/>
            <a:ext cx="1109474" cy="4389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7415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2B36-C70E-46E3-9B3A-2891A625969F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5E56-354F-4816-9DA0-F6ECBFD1542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9396488" y="0"/>
            <a:ext cx="0" cy="863600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603" y="345010"/>
            <a:ext cx="1109474" cy="437897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15810" y="345010"/>
            <a:ext cx="7577266" cy="886890"/>
          </a:xfrm>
        </p:spPr>
        <p:txBody>
          <a:bodyPr anchor="t">
            <a:noAutofit/>
          </a:bodyPr>
          <a:lstStyle>
            <a:lvl1pPr>
              <a:defRPr sz="17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948894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033" y="1615545"/>
            <a:ext cx="9936421" cy="2695572"/>
          </a:xfrm>
        </p:spPr>
        <p:txBody>
          <a:bodyPr anchor="b"/>
          <a:lstStyle>
            <a:lvl1pPr>
              <a:defRPr sz="566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6033" y="4336618"/>
            <a:ext cx="9936421" cy="1417538"/>
          </a:xfrm>
        </p:spPr>
        <p:txBody>
          <a:bodyPr/>
          <a:lstStyle>
            <a:lvl1pPr marL="0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2B36-C70E-46E3-9B3A-2891A625969F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5E56-354F-4816-9DA0-F6ECBFD15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9584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034" y="1725046"/>
            <a:ext cx="4896207" cy="41116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32247" y="1725046"/>
            <a:ext cx="4896207" cy="41116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2B36-C70E-46E3-9B3A-2891A625969F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5E56-354F-4816-9DA0-F6ECBFD15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4457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534" y="345010"/>
            <a:ext cx="9936421" cy="125253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3535" y="1588543"/>
            <a:ext cx="4873706" cy="77852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3535" y="2367064"/>
            <a:ext cx="4873706" cy="348159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32247" y="1588543"/>
            <a:ext cx="4897708" cy="77852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32247" y="2367064"/>
            <a:ext cx="4897708" cy="348159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2B36-C70E-46E3-9B3A-2891A625969F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5E56-354F-4816-9DA0-F6ECBFD15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39436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2B36-C70E-46E3-9B3A-2891A625969F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5E56-354F-4816-9DA0-F6ECBFD15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9106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2B36-C70E-46E3-9B3A-2891A625969F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5E56-354F-4816-9DA0-F6ECBFD15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20886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034" y="345010"/>
            <a:ext cx="9936421" cy="1252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034" y="1725046"/>
            <a:ext cx="9936421" cy="4111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2033" y="6006163"/>
            <a:ext cx="2592110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82B36-C70E-46E3-9B3A-2891A625969F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6162" y="6006163"/>
            <a:ext cx="3888165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36345" y="6006163"/>
            <a:ext cx="2592110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75E56-354F-4816-9DA0-F6ECBFD15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25234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73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l" defTabSz="864017" rtl="0" eaLnBrk="1" latinLnBrk="0" hangingPunct="1">
        <a:lnSpc>
          <a:spcPct val="90000"/>
        </a:lnSpc>
        <a:spcBef>
          <a:spcPct val="0"/>
        </a:spcBef>
        <a:buNone/>
        <a:defRPr sz="41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4" indent="-216004" algn="l" defTabSz="864017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4801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080021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29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944037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3482" y="3100737"/>
            <a:ext cx="10247312" cy="11822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 анализе производственного травматизма и профессиональной заболеваемости в Иркутской области </a:t>
            </a:r>
            <a:br>
              <a:rPr lang="ru-RU" dirty="0" smtClean="0"/>
            </a:br>
            <a:r>
              <a:rPr lang="ru-RU" dirty="0" smtClean="0"/>
              <a:t>в 2024 году и первом квартале 2025 года</a:t>
            </a:r>
            <a:endParaRPr lang="ru-RU" sz="4100" dirty="0">
              <a:solidFill>
                <a:srgbClr val="212935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2014538" y="4746625"/>
            <a:ext cx="7629525" cy="1"/>
          </a:xfrm>
          <a:prstGeom prst="line">
            <a:avLst/>
          </a:prstGeom>
          <a:ln w="28575" cmpd="sng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457674" y="2078407"/>
            <a:ext cx="2628900" cy="600164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latin typeface="Century Gothic" panose="020B0502020202020204" pitchFamily="34" charset="0"/>
              </a:rPr>
              <a:t>МИНИСТЕРСТВО ТРУДА</a:t>
            </a:r>
          </a:p>
          <a:p>
            <a:pPr algn="ctr"/>
            <a:r>
              <a:rPr lang="ru-RU" sz="1100" b="1" dirty="0">
                <a:latin typeface="Century Gothic" panose="020B0502020202020204" pitchFamily="34" charset="0"/>
              </a:rPr>
              <a:t>И ЗАНЯТОСТИ</a:t>
            </a:r>
          </a:p>
          <a:p>
            <a:pPr algn="ctr"/>
            <a:r>
              <a:rPr lang="ru-RU" sz="1100" b="1" dirty="0">
                <a:latin typeface="Century Gothic" panose="020B0502020202020204" pitchFamily="34" charset="0"/>
              </a:rPr>
              <a:t>ИРКУТСКОЙ ОБЛАСТИ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239" y="459917"/>
            <a:ext cx="1191770" cy="161849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915150" y="4940300"/>
            <a:ext cx="4343400" cy="1346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864017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Волкова Светлана Николаевна,</a:t>
            </a:r>
          </a:p>
          <a:p>
            <a:pPr marL="0" marR="0" lvl="0" indent="0" defTabSz="864017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начальник отдела охраны и государственной экспертизы условий труда министерства труда и занятости Иркутской области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1657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60"/>
          <p:cNvSpPr txBox="1">
            <a:spLocks/>
          </p:cNvSpPr>
          <p:nvPr/>
        </p:nvSpPr>
        <p:spPr>
          <a:xfrm>
            <a:off x="8640386" y="6007682"/>
            <a:ext cx="2688114" cy="34500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8640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7688A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8640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7688A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52400" y="170499"/>
            <a:ext cx="9334500" cy="734189"/>
          </a:xfrm>
        </p:spPr>
        <p:txBody>
          <a:bodyPr/>
          <a:lstStyle/>
          <a:p>
            <a:r>
              <a:rPr lang="ru-RU" sz="1800" dirty="0" smtClean="0"/>
              <a:t>ИНФОРМАЦИЯ О ПРОФЕССИОНАЛЬНОЙ ЗАБОЛЕВАЕМОСТИ НА ТЕРРИТОРИИ ИРКУТСКОЙ ОБЛАСТИ </a:t>
            </a:r>
            <a:br>
              <a:rPr lang="ru-RU" sz="1800" dirty="0" smtClean="0"/>
            </a:br>
            <a:r>
              <a:rPr lang="ru-RU" sz="1400" dirty="0" smtClean="0"/>
              <a:t>(по данным управления </a:t>
            </a:r>
            <a:r>
              <a:rPr lang="ru-RU" sz="1400" dirty="0" err="1" smtClean="0"/>
              <a:t>Роспотребнадзора</a:t>
            </a:r>
            <a:r>
              <a:rPr lang="ru-RU" sz="1400" dirty="0" smtClean="0"/>
              <a:t> по Иркутской области за 1 квартал 2025 года)</a:t>
            </a:r>
            <a:r>
              <a:rPr lang="ru-RU" sz="1600" dirty="0" smtClean="0"/>
              <a:t> </a:t>
            </a:r>
            <a:r>
              <a:rPr lang="ru-RU" dirty="0">
                <a:latin typeface="Century Gothic"/>
                <a:cs typeface="Century Gothic"/>
              </a:rPr>
              <a:t/>
            </a:r>
            <a:br>
              <a:rPr lang="ru-RU" dirty="0">
                <a:latin typeface="Century Gothic"/>
                <a:cs typeface="Century Gothic"/>
              </a:rPr>
            </a:br>
            <a:endParaRPr lang="ru-RU" dirty="0"/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266699" y="1122867"/>
          <a:ext cx="6571281" cy="5128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6724736" y="1135186"/>
          <a:ext cx="3924884" cy="4663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2114686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499" y="1686130"/>
            <a:ext cx="8867775" cy="440255"/>
          </a:xfrm>
        </p:spPr>
        <p:txBody>
          <a:bodyPr/>
          <a:lstStyle/>
          <a:p>
            <a:pPr algn="ctr"/>
            <a:r>
              <a:rPr lang="ru-RU" sz="2200" dirty="0" smtClean="0"/>
              <a:t>СПАСИБО ЗА ВНИМАНИЕ!</a:t>
            </a:r>
            <a:r>
              <a:rPr lang="ru-RU" dirty="0">
                <a:latin typeface="Century Gothic"/>
                <a:cs typeface="Century Gothic"/>
              </a:rPr>
              <a:t/>
            </a:r>
            <a:br>
              <a:rPr lang="ru-RU" dirty="0">
                <a:latin typeface="Century Gothic"/>
                <a:cs typeface="Century Gothic"/>
              </a:rPr>
            </a:br>
            <a:endParaRPr lang="ru-RU" dirty="0"/>
          </a:p>
        </p:txBody>
      </p:sp>
      <p:sp>
        <p:nvSpPr>
          <p:cNvPr id="10" name="Номер слайда 60"/>
          <p:cNvSpPr txBox="1">
            <a:spLocks/>
          </p:cNvSpPr>
          <p:nvPr/>
        </p:nvSpPr>
        <p:spPr>
          <a:xfrm>
            <a:off x="8640386" y="6007682"/>
            <a:ext cx="2688114" cy="34500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8640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7688A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8640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7688A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Text 2"/>
          <p:cNvSpPr/>
          <p:nvPr/>
        </p:nvSpPr>
        <p:spPr>
          <a:xfrm>
            <a:off x="2032218" y="2317552"/>
            <a:ext cx="6806982" cy="17400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Министерство труда и занятости Иркутской области</a:t>
            </a:r>
          </a:p>
          <a:p>
            <a:pPr algn="ctr"/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ea typeface="+mj-ea"/>
              <a:cs typeface="+mj-cs"/>
            </a:endParaRPr>
          </a:p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Контактная информация: </a:t>
            </a:r>
          </a:p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Отдел охраны и государственной экспертизы условий труда</a:t>
            </a:r>
          </a:p>
          <a:p>
            <a:pPr algn="ctr"/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ea typeface="+mj-ea"/>
              <a:cs typeface="+mj-cs"/>
            </a:endParaRPr>
          </a:p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Телефон: 8 3952 33-22-45</a:t>
            </a:r>
          </a:p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Электронная почта: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s.volkova@fgszn.irtel.ru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endParaRPr lang="en-US" sz="1600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19458" name="Picture 2" descr="C:\Users\a.kursheva\Desktop\qr-code Раздел ОТ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8675" y="4057650"/>
            <a:ext cx="1781175" cy="1781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14686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758" y="234000"/>
            <a:ext cx="9291918" cy="886890"/>
          </a:xfrm>
        </p:spPr>
        <p:txBody>
          <a:bodyPr/>
          <a:lstStyle/>
          <a:p>
            <a:r>
              <a:rPr lang="ru-RU" dirty="0" smtClean="0"/>
              <a:t>ИНФОРМАЦИЯ  О ПРОИЗВОДСТВЕННОМ ТРАВМАТИЗМЕ (</a:t>
            </a:r>
            <a:r>
              <a:rPr lang="ru-RU" sz="1400" dirty="0" smtClean="0"/>
              <a:t>по данным ГИТ</a:t>
            </a:r>
            <a:r>
              <a:rPr lang="ru-RU" dirty="0" smtClean="0"/>
              <a:t>) </a:t>
            </a:r>
            <a:r>
              <a:rPr lang="ru-RU" dirty="0">
                <a:latin typeface="Century Gothic"/>
                <a:cs typeface="Century Gothic"/>
              </a:rPr>
              <a:t/>
            </a:r>
            <a:br>
              <a:rPr lang="ru-RU" dirty="0">
                <a:latin typeface="Century Gothic"/>
                <a:cs typeface="Century Gothic"/>
              </a:rPr>
            </a:br>
            <a:endParaRPr lang="ru-RU" dirty="0"/>
          </a:p>
        </p:txBody>
      </p:sp>
      <p:grpSp>
        <p:nvGrpSpPr>
          <p:cNvPr id="4" name="Группа 13"/>
          <p:cNvGrpSpPr/>
          <p:nvPr/>
        </p:nvGrpSpPr>
        <p:grpSpPr>
          <a:xfrm>
            <a:off x="347225" y="619407"/>
            <a:ext cx="4679576" cy="1340498"/>
            <a:chOff x="8588056" y="745998"/>
            <a:chExt cx="4189034" cy="1079751"/>
          </a:xfrm>
        </p:grpSpPr>
        <p:sp>
          <p:nvSpPr>
            <p:cNvPr id="27" name="Прямоугольник с двумя скругленными противолежащими углами 26"/>
            <p:cNvSpPr/>
            <p:nvPr/>
          </p:nvSpPr>
          <p:spPr>
            <a:xfrm>
              <a:off x="8612517" y="745998"/>
              <a:ext cx="4044584" cy="675873"/>
            </a:xfrm>
            <a:prstGeom prst="round2DiagRect">
              <a:avLst>
                <a:gd name="adj1" fmla="val 48905"/>
                <a:gd name="adj2" fmla="val 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ru-RU" sz="2000" b="1" spc="-5" dirty="0" smtClean="0">
                  <a:solidFill>
                    <a:srgbClr val="FFFFFF"/>
                  </a:solidFill>
                  <a:cs typeface="Calibri"/>
                </a:rPr>
                <a:t>В 2024 году </a:t>
              </a:r>
            </a:p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ru-RU" sz="2000" b="1" spc="-5" dirty="0" smtClean="0">
                  <a:solidFill>
                    <a:srgbClr val="FFFFFF"/>
                  </a:solidFill>
                  <a:cs typeface="Calibri"/>
                </a:rPr>
                <a:t>ВСЕГО 108 НЕСЧАСТНЫХ</a:t>
              </a:r>
              <a:r>
                <a:rPr lang="ru-RU" sz="1200" b="1" spc="-5" dirty="0" smtClean="0">
                  <a:solidFill>
                    <a:srgbClr val="FFFFFF"/>
                  </a:solidFill>
                  <a:cs typeface="Calibri"/>
                </a:rPr>
                <a:t> </a:t>
              </a:r>
              <a:r>
                <a:rPr lang="ru-RU" sz="2000" b="1" spc="-5" dirty="0" smtClean="0">
                  <a:solidFill>
                    <a:srgbClr val="FFFFFF"/>
                  </a:solidFill>
                  <a:cs typeface="Calibri"/>
                </a:rPr>
                <a:t>СЛУЧАЕВ</a:t>
              </a:r>
              <a:endParaRPr lang="ru-RU" sz="1200" dirty="0">
                <a:cs typeface="Calibri"/>
              </a:endParaRPr>
            </a:p>
          </p:txBody>
        </p:sp>
        <p:sp>
          <p:nvSpPr>
            <p:cNvPr id="29" name="object 217"/>
            <p:cNvSpPr txBox="1"/>
            <p:nvPr/>
          </p:nvSpPr>
          <p:spPr>
            <a:xfrm>
              <a:off x="8588056" y="1418764"/>
              <a:ext cx="4189034" cy="40698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  <a:latin typeface="Arial Narrow" pitchFamily="34" charset="0"/>
                </a:rPr>
                <a:t>КОЛИЧЕСТВО  НЕСЧАСТНЫХ СЛУЧАЕВ НА ПРОИЗВОДСТВЕ  С ТЯЖЕЛЫМИ  ПОСЛЕДСТВИЯМИ </a:t>
              </a:r>
              <a:r>
                <a:rPr lang="ru-RU" sz="1600" b="1" spc="-10" dirty="0" smtClean="0">
                  <a:solidFill>
                    <a:srgbClr val="212935"/>
                  </a:solidFill>
                  <a:latin typeface="Calibri"/>
                  <a:cs typeface="Calibri"/>
                </a:rPr>
                <a:t>:</a:t>
              </a:r>
              <a:endParaRPr sz="1600" dirty="0">
                <a:solidFill>
                  <a:srgbClr val="212935"/>
                </a:solidFill>
                <a:latin typeface="Calibri"/>
                <a:cs typeface="Calibri"/>
              </a:endParaRPr>
            </a:p>
          </p:txBody>
        </p:sp>
      </p:grpSp>
      <p:graphicFrame>
        <p:nvGraphicFramePr>
          <p:cNvPr id="17" name="Диаграмма 16"/>
          <p:cNvGraphicFramePr/>
          <p:nvPr/>
        </p:nvGraphicFramePr>
        <p:xfrm>
          <a:off x="397565" y="2576174"/>
          <a:ext cx="5050735" cy="3133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object 217"/>
          <p:cNvSpPr txBox="1"/>
          <p:nvPr/>
        </p:nvSpPr>
        <p:spPr>
          <a:xfrm>
            <a:off x="300747" y="1984326"/>
            <a:ext cx="467957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ОБЩЕЕ КОЛИЧЕСТВО  ПОГИБШИХ НА ПРОИЗВОДСТВЕ </a:t>
            </a:r>
            <a:r>
              <a:rPr lang="ru-RU" sz="1600" b="1" spc="-10" dirty="0" smtClean="0">
                <a:solidFill>
                  <a:srgbClr val="212935"/>
                </a:solidFill>
                <a:latin typeface="Calibri"/>
                <a:cs typeface="Calibri"/>
              </a:rPr>
              <a:t>: </a:t>
            </a:r>
            <a:r>
              <a:rPr lang="ru-RU" sz="2000" b="1" spc="-10" dirty="0" smtClean="0">
                <a:solidFill>
                  <a:srgbClr val="212935"/>
                </a:solidFill>
                <a:latin typeface="Calibri"/>
                <a:cs typeface="Calibri"/>
              </a:rPr>
              <a:t>28 человек</a:t>
            </a:r>
            <a:endParaRPr sz="1600" dirty="0">
              <a:solidFill>
                <a:srgbClr val="212935"/>
              </a:solidFill>
              <a:latin typeface="Calibri"/>
              <a:cs typeface="Calibri"/>
            </a:endParaRPr>
          </a:p>
        </p:txBody>
      </p:sp>
      <p:sp>
        <p:nvSpPr>
          <p:cNvPr id="10" name="Номер слайда 60"/>
          <p:cNvSpPr txBox="1">
            <a:spLocks/>
          </p:cNvSpPr>
          <p:nvPr/>
        </p:nvSpPr>
        <p:spPr>
          <a:xfrm>
            <a:off x="8640386" y="6007682"/>
            <a:ext cx="2688114" cy="34500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8640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7688A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8640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7688A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5432466" y="951021"/>
            <a:ext cx="4239491" cy="1221504"/>
          </a:xfrm>
          <a:prstGeom prst="round2DiagRect">
            <a:avLst>
              <a:gd name="adj1" fmla="val 10143"/>
              <a:gd name="adj2" fmla="val 0"/>
            </a:avLst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За последние 4 года количество несчастных случаев с тяжелыми последствиями, в том числе со смертельным исходом, сократилось на 20%</a:t>
            </a:r>
          </a:p>
        </p:txBody>
      </p:sp>
      <p:sp>
        <p:nvSpPr>
          <p:cNvPr id="11" name="Прямоугольник 14"/>
          <p:cNvSpPr>
            <a:spLocks noChangeArrowheads="1"/>
          </p:cNvSpPr>
          <p:nvPr/>
        </p:nvSpPr>
        <p:spPr bwMode="auto">
          <a:xfrm>
            <a:off x="6297241" y="2369451"/>
            <a:ext cx="360040" cy="571504"/>
          </a:xfrm>
          <a:prstGeom prst="roundRect">
            <a:avLst/>
          </a:prstGeom>
          <a:solidFill>
            <a:srgbClr val="003399"/>
          </a:solidFill>
          <a:ln w="9525" algn="ctr">
            <a:noFill/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88900"/>
            <a:bevelB w="88900"/>
          </a:sp3d>
        </p:spPr>
        <p:txBody>
          <a:bodyPr lIns="36218" tIns="45993" rIns="36218" bIns="45993"/>
          <a:lstStyle/>
          <a:p>
            <a:pPr algn="ctr" defTabSz="103430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kern="0" dirty="0" smtClean="0">
                <a:solidFill>
                  <a:srgbClr val="FFFFFF"/>
                </a:solidFill>
                <a:latin typeface="Calibri" pitchFamily="34" charset="0"/>
              </a:rPr>
              <a:t>130</a:t>
            </a:r>
            <a:endParaRPr lang="ru-RU" sz="1100" b="1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2" name="Прямоугольник 14"/>
          <p:cNvSpPr>
            <a:spLocks noChangeArrowheads="1"/>
          </p:cNvSpPr>
          <p:nvPr/>
        </p:nvSpPr>
        <p:spPr bwMode="auto">
          <a:xfrm>
            <a:off x="7311077" y="2543134"/>
            <a:ext cx="356259" cy="449385"/>
          </a:xfrm>
          <a:prstGeom prst="roundRect">
            <a:avLst/>
          </a:prstGeom>
          <a:solidFill>
            <a:srgbClr val="003399"/>
          </a:solidFill>
          <a:ln w="9525" algn="ctr">
            <a:noFill/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88900"/>
            <a:bevelB w="88900"/>
          </a:sp3d>
        </p:spPr>
        <p:txBody>
          <a:bodyPr lIns="36218" tIns="45993" rIns="36218" bIns="45993"/>
          <a:lstStyle/>
          <a:p>
            <a:pPr algn="ctr" defTabSz="103430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kern="0" dirty="0" smtClean="0">
                <a:solidFill>
                  <a:srgbClr val="FFFFFF"/>
                </a:solidFill>
                <a:latin typeface="Calibri" pitchFamily="34" charset="0"/>
              </a:rPr>
              <a:t>108</a:t>
            </a:r>
            <a:endParaRPr lang="ru-RU" sz="1200" b="1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3" name="Прямоугольник 14"/>
          <p:cNvSpPr>
            <a:spLocks noChangeArrowheads="1"/>
          </p:cNvSpPr>
          <p:nvPr/>
        </p:nvSpPr>
        <p:spPr bwMode="auto">
          <a:xfrm>
            <a:off x="6301674" y="2714392"/>
            <a:ext cx="371470" cy="588761"/>
          </a:xfrm>
          <a:prstGeom prst="roundRect">
            <a:avLst/>
          </a:prstGeom>
          <a:gradFill flip="none" rotWithShape="1">
            <a:gsLst>
              <a:gs pos="0">
                <a:srgbClr val="526780"/>
              </a:gs>
              <a:gs pos="50000">
                <a:srgbClr val="7996B9"/>
              </a:gs>
              <a:gs pos="100000">
                <a:srgbClr val="90B3DC"/>
              </a:gs>
            </a:gsLst>
            <a:lin ang="16200000" scaled="1"/>
            <a:tileRect/>
          </a:gradFill>
          <a:ln w="9525" algn="ctr">
            <a:noFill/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88900"/>
            <a:bevelB w="88900"/>
          </a:sp3d>
        </p:spPr>
        <p:txBody>
          <a:bodyPr lIns="36218" tIns="45993" rIns="36218" bIns="45993"/>
          <a:lstStyle/>
          <a:p>
            <a:pPr algn="ctr" defTabSz="103430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kern="0" dirty="0" smtClean="0">
              <a:solidFill>
                <a:srgbClr val="FFFFFF"/>
              </a:solidFill>
              <a:latin typeface="Calibri" pitchFamily="34" charset="0"/>
            </a:endParaRPr>
          </a:p>
          <a:p>
            <a:pPr algn="ctr" defTabSz="103430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kern="0" dirty="0" smtClean="0">
                <a:solidFill>
                  <a:srgbClr val="FFFFFF"/>
                </a:solidFill>
                <a:latin typeface="Calibri" pitchFamily="34" charset="0"/>
              </a:rPr>
              <a:t>41</a:t>
            </a:r>
            <a:endParaRPr lang="ru-RU" sz="11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" name="Прямоугольник 14"/>
          <p:cNvSpPr>
            <a:spLocks noChangeArrowheads="1"/>
          </p:cNvSpPr>
          <p:nvPr/>
        </p:nvSpPr>
        <p:spPr bwMode="auto">
          <a:xfrm>
            <a:off x="5684158" y="2270001"/>
            <a:ext cx="484932" cy="793697"/>
          </a:xfrm>
          <a:prstGeom prst="roundRect">
            <a:avLst/>
          </a:prstGeom>
          <a:solidFill>
            <a:srgbClr val="003399"/>
          </a:solidFill>
          <a:ln w="9525" algn="ctr">
            <a:noFill/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88900"/>
            <a:bevelB w="88900"/>
          </a:sp3d>
        </p:spPr>
        <p:txBody>
          <a:bodyPr lIns="36218" tIns="45993" rIns="36218" bIns="45993"/>
          <a:lstStyle/>
          <a:p>
            <a:pPr algn="ctr" defTabSz="103430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kern="0" dirty="0" smtClean="0">
                <a:solidFill>
                  <a:srgbClr val="FFFFFF"/>
                </a:solidFill>
                <a:latin typeface="Calibri" pitchFamily="34" charset="0"/>
              </a:rPr>
              <a:t>135</a:t>
            </a:r>
            <a:endParaRPr lang="ru-RU" sz="1100" b="1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5672282" y="2773956"/>
            <a:ext cx="496807" cy="529199"/>
          </a:xfrm>
          <a:prstGeom prst="roundRect">
            <a:avLst/>
          </a:prstGeom>
          <a:gradFill flip="none" rotWithShape="1">
            <a:gsLst>
              <a:gs pos="0">
                <a:srgbClr val="526780"/>
              </a:gs>
              <a:gs pos="50000">
                <a:srgbClr val="7996B9"/>
              </a:gs>
              <a:gs pos="100000">
                <a:srgbClr val="90B3DC"/>
              </a:gs>
            </a:gsLst>
            <a:lin ang="16200000" scaled="1"/>
            <a:tileRect/>
          </a:gradFill>
          <a:ln w="9525" algn="ctr">
            <a:noFill/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88900"/>
            <a:bevelB w="88900"/>
          </a:sp3d>
        </p:spPr>
        <p:txBody>
          <a:bodyPr lIns="36218" tIns="45993" rIns="36218" bIns="45993"/>
          <a:lstStyle/>
          <a:p>
            <a:pPr algn="ctr" defTabSz="103430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kern="0" dirty="0" smtClean="0">
              <a:solidFill>
                <a:srgbClr val="FFFFFF"/>
              </a:solidFill>
              <a:latin typeface="Calibri" pitchFamily="34" charset="0"/>
            </a:endParaRPr>
          </a:p>
          <a:p>
            <a:pPr algn="ctr" defTabSz="103430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kern="0" dirty="0" smtClean="0">
                <a:solidFill>
                  <a:srgbClr val="FFFFFF"/>
                </a:solidFill>
                <a:latin typeface="Calibri" pitchFamily="34" charset="0"/>
              </a:rPr>
              <a:t>34</a:t>
            </a:r>
            <a:endParaRPr lang="ru-RU" sz="11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6" name="Прямоугольник 14"/>
          <p:cNvSpPr>
            <a:spLocks noChangeArrowheads="1"/>
          </p:cNvSpPr>
          <p:nvPr/>
        </p:nvSpPr>
        <p:spPr bwMode="auto">
          <a:xfrm>
            <a:off x="7299201" y="2916831"/>
            <a:ext cx="382056" cy="374448"/>
          </a:xfrm>
          <a:prstGeom prst="roundRect">
            <a:avLst/>
          </a:prstGeom>
          <a:gradFill flip="none" rotWithShape="1">
            <a:gsLst>
              <a:gs pos="0">
                <a:srgbClr val="526780"/>
              </a:gs>
              <a:gs pos="50000">
                <a:srgbClr val="7996B9"/>
              </a:gs>
              <a:gs pos="100000">
                <a:srgbClr val="90B3DC"/>
              </a:gs>
            </a:gsLst>
            <a:lin ang="16200000" scaled="1"/>
            <a:tileRect/>
          </a:gradFill>
          <a:ln w="9525" algn="ctr">
            <a:noFill/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88900"/>
            <a:bevelB w="88900"/>
          </a:sp3d>
        </p:spPr>
        <p:txBody>
          <a:bodyPr lIns="36218" tIns="45993" rIns="36218" bIns="45993"/>
          <a:lstStyle/>
          <a:p>
            <a:pPr algn="ctr" defTabSz="103430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kern="0" dirty="0" smtClean="0">
                <a:solidFill>
                  <a:srgbClr val="FFFFFF"/>
                </a:solidFill>
                <a:latin typeface="Calibri" pitchFamily="34" charset="0"/>
              </a:rPr>
              <a:t>24</a:t>
            </a:r>
            <a:endParaRPr lang="ru-RU" sz="11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8" name="Прямоугольник 14"/>
          <p:cNvSpPr>
            <a:spLocks noChangeArrowheads="1"/>
          </p:cNvSpPr>
          <p:nvPr/>
        </p:nvSpPr>
        <p:spPr bwMode="auto">
          <a:xfrm>
            <a:off x="6764812" y="2483757"/>
            <a:ext cx="412389" cy="651949"/>
          </a:xfrm>
          <a:prstGeom prst="roundRect">
            <a:avLst/>
          </a:prstGeom>
          <a:solidFill>
            <a:srgbClr val="003399"/>
          </a:solidFill>
          <a:ln w="9525" algn="ctr">
            <a:noFill/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88900"/>
            <a:bevelB w="88900"/>
          </a:sp3d>
        </p:spPr>
        <p:txBody>
          <a:bodyPr lIns="36218" tIns="45993" rIns="36218" bIns="45993"/>
          <a:lstStyle/>
          <a:p>
            <a:pPr algn="ctr" defTabSz="103430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kern="0" dirty="0" smtClean="0">
                <a:solidFill>
                  <a:srgbClr val="FFFFFF"/>
                </a:solidFill>
                <a:latin typeface="Calibri" pitchFamily="34" charset="0"/>
              </a:rPr>
              <a:t>126</a:t>
            </a:r>
            <a:endParaRPr lang="ru-RU" sz="1100" b="1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9" name="Прямоугольник 14"/>
          <p:cNvSpPr>
            <a:spLocks noChangeArrowheads="1"/>
          </p:cNvSpPr>
          <p:nvPr/>
        </p:nvSpPr>
        <p:spPr bwMode="auto">
          <a:xfrm>
            <a:off x="6776687" y="2857269"/>
            <a:ext cx="400513" cy="434010"/>
          </a:xfrm>
          <a:prstGeom prst="roundRect">
            <a:avLst/>
          </a:prstGeom>
          <a:gradFill flip="none" rotWithShape="1">
            <a:gsLst>
              <a:gs pos="0">
                <a:srgbClr val="526780"/>
              </a:gs>
              <a:gs pos="50000">
                <a:srgbClr val="7996B9"/>
              </a:gs>
              <a:gs pos="100000">
                <a:srgbClr val="90B3DC"/>
              </a:gs>
            </a:gsLst>
            <a:lin ang="16200000" scaled="1"/>
            <a:tileRect/>
          </a:gradFill>
          <a:ln w="9525" algn="ctr">
            <a:noFill/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88900"/>
            <a:bevelB w="88900"/>
          </a:sp3d>
        </p:spPr>
        <p:txBody>
          <a:bodyPr lIns="36218" tIns="45993" rIns="36218" bIns="45993"/>
          <a:lstStyle/>
          <a:p>
            <a:pPr algn="ctr" defTabSz="103430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kern="0" dirty="0" smtClean="0">
                <a:solidFill>
                  <a:srgbClr val="FFFFFF"/>
                </a:solidFill>
                <a:latin typeface="Calibri" pitchFamily="34" charset="0"/>
              </a:rPr>
              <a:t>26</a:t>
            </a:r>
            <a:endParaRPr lang="ru-RU" sz="11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" name="Прямоугольник 148"/>
          <p:cNvSpPr>
            <a:spLocks noChangeArrowheads="1"/>
          </p:cNvSpPr>
          <p:nvPr/>
        </p:nvSpPr>
        <p:spPr bwMode="auto">
          <a:xfrm>
            <a:off x="5713291" y="3396963"/>
            <a:ext cx="432048" cy="144016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35497" rIns="0" bIns="0"/>
          <a:lstStyle/>
          <a:p>
            <a:pPr algn="ctr" defTabSz="1032360">
              <a:defRPr/>
            </a:pPr>
            <a:r>
              <a:rPr lang="ru-RU" sz="9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2021 </a:t>
            </a:r>
            <a:r>
              <a:rPr lang="ru-RU" sz="9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год</a:t>
            </a:r>
          </a:p>
        </p:txBody>
      </p:sp>
      <p:sp>
        <p:nvSpPr>
          <p:cNvPr id="21" name="Прямоугольник 148"/>
          <p:cNvSpPr>
            <a:spLocks noChangeArrowheads="1"/>
          </p:cNvSpPr>
          <p:nvPr/>
        </p:nvSpPr>
        <p:spPr bwMode="auto">
          <a:xfrm>
            <a:off x="7332336" y="3408837"/>
            <a:ext cx="432048" cy="144016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35497" rIns="0" bIns="0"/>
          <a:lstStyle/>
          <a:p>
            <a:pPr algn="ctr" defTabSz="1032360">
              <a:defRPr/>
            </a:pPr>
            <a:r>
              <a:rPr lang="ru-RU" sz="9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2024 </a:t>
            </a:r>
            <a:r>
              <a:rPr lang="ru-RU" sz="9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год</a:t>
            </a:r>
          </a:p>
        </p:txBody>
      </p:sp>
      <p:sp>
        <p:nvSpPr>
          <p:cNvPr id="22" name="Прямоугольник 148"/>
          <p:cNvSpPr>
            <a:spLocks noChangeArrowheads="1"/>
          </p:cNvSpPr>
          <p:nvPr/>
        </p:nvSpPr>
        <p:spPr bwMode="auto">
          <a:xfrm>
            <a:off x="6804529" y="3408837"/>
            <a:ext cx="432048" cy="144016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35497" rIns="0" bIns="0"/>
          <a:lstStyle/>
          <a:p>
            <a:pPr algn="ctr" defTabSz="1032360">
              <a:defRPr/>
            </a:pPr>
            <a:r>
              <a:rPr lang="ru-RU" sz="9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2023 </a:t>
            </a:r>
            <a:r>
              <a:rPr lang="ru-RU" sz="9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год</a:t>
            </a:r>
          </a:p>
        </p:txBody>
      </p:sp>
      <p:sp>
        <p:nvSpPr>
          <p:cNvPr id="23" name="Прямоугольник 148"/>
          <p:cNvSpPr>
            <a:spLocks noChangeArrowheads="1"/>
          </p:cNvSpPr>
          <p:nvPr/>
        </p:nvSpPr>
        <p:spPr bwMode="auto">
          <a:xfrm>
            <a:off x="6300474" y="3408838"/>
            <a:ext cx="432048" cy="144016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35497" rIns="0" bIns="0"/>
          <a:lstStyle/>
          <a:p>
            <a:pPr algn="ctr" defTabSz="1032360">
              <a:defRPr/>
            </a:pPr>
            <a:r>
              <a:rPr lang="ru-RU" sz="9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2022 </a:t>
            </a:r>
            <a:r>
              <a:rPr lang="ru-RU" sz="9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год</a:t>
            </a:r>
          </a:p>
        </p:txBody>
      </p:sp>
      <p:sp>
        <p:nvSpPr>
          <p:cNvPr id="24" name="Прямоугольник 14"/>
          <p:cNvSpPr>
            <a:spLocks noChangeArrowheads="1"/>
          </p:cNvSpPr>
          <p:nvPr/>
        </p:nvSpPr>
        <p:spPr bwMode="auto">
          <a:xfrm>
            <a:off x="5623085" y="3761096"/>
            <a:ext cx="140022" cy="140031"/>
          </a:xfrm>
          <a:prstGeom prst="roundRect">
            <a:avLst/>
          </a:prstGeom>
          <a:gradFill flip="none" rotWithShape="1">
            <a:gsLst>
              <a:gs pos="0">
                <a:srgbClr val="526780"/>
              </a:gs>
              <a:gs pos="50000">
                <a:srgbClr val="7996B9"/>
              </a:gs>
              <a:gs pos="100000">
                <a:srgbClr val="90B3DC"/>
              </a:gs>
            </a:gsLst>
            <a:lin ang="16200000" scaled="1"/>
            <a:tileRect/>
          </a:gradFill>
          <a:ln w="9525" algn="ctr">
            <a:noFill/>
            <a:round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lIns="36218" tIns="45993" rIns="36218" bIns="45993"/>
          <a:lstStyle/>
          <a:p>
            <a:pPr algn="ctr" defTabSz="103430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5" name="Прямоугольник 14"/>
          <p:cNvSpPr>
            <a:spLocks noChangeArrowheads="1"/>
          </p:cNvSpPr>
          <p:nvPr/>
        </p:nvSpPr>
        <p:spPr bwMode="auto">
          <a:xfrm>
            <a:off x="5646836" y="4156007"/>
            <a:ext cx="140022" cy="140031"/>
          </a:xfrm>
          <a:prstGeom prst="roundRect">
            <a:avLst/>
          </a:prstGeom>
          <a:solidFill>
            <a:srgbClr val="003399"/>
          </a:solidFill>
          <a:ln w="9525" algn="ctr">
            <a:noFill/>
            <a:round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lIns="36218" tIns="45993" rIns="36218" bIns="45993"/>
          <a:lstStyle/>
          <a:p>
            <a:pPr algn="ctr" defTabSz="103430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6" name="Прямоугольник 43"/>
          <p:cNvSpPr>
            <a:spLocks noChangeArrowheads="1"/>
          </p:cNvSpPr>
          <p:nvPr/>
        </p:nvSpPr>
        <p:spPr bwMode="auto">
          <a:xfrm>
            <a:off x="5814603" y="3611913"/>
            <a:ext cx="2555776" cy="391886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90142" tIns="45078" rIns="90142" bIns="45078" anchor="ctr"/>
          <a:lstStyle/>
          <a:p>
            <a:pPr defTabSz="1032933">
              <a:defRPr/>
            </a:pPr>
            <a:r>
              <a:rPr lang="ru-RU" sz="1100" i="1" dirty="0" smtClean="0">
                <a:solidFill>
                  <a:schemeClr val="accent1">
                    <a:lumMod val="75000"/>
                  </a:schemeClr>
                </a:solidFill>
              </a:rPr>
              <a:t>количество несчастных случаев со смертельным исходом, ед.</a:t>
            </a:r>
            <a:endParaRPr lang="en-US" sz="1400" i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Прямоугольник 43"/>
          <p:cNvSpPr>
            <a:spLocks noChangeArrowheads="1"/>
          </p:cNvSpPr>
          <p:nvPr/>
        </p:nvSpPr>
        <p:spPr bwMode="auto">
          <a:xfrm>
            <a:off x="5826479" y="4003798"/>
            <a:ext cx="2555776" cy="427513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90142" tIns="45078" rIns="90142" bIns="45078" anchor="ctr"/>
          <a:lstStyle/>
          <a:p>
            <a:pPr defTabSz="1032933">
              <a:defRPr/>
            </a:pPr>
            <a:r>
              <a:rPr lang="ru-RU" sz="1100" i="1" dirty="0" smtClean="0">
                <a:solidFill>
                  <a:schemeClr val="accent1">
                    <a:lumMod val="75000"/>
                  </a:schemeClr>
                </a:solidFill>
              </a:rPr>
              <a:t>количество несчастных случаев с тяжелыми последствиями, ед.</a:t>
            </a:r>
            <a:endParaRPr lang="en-US" sz="1400" i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Прямоугольник с двумя скругленными противолежащими углами 29"/>
          <p:cNvSpPr/>
          <p:nvPr/>
        </p:nvSpPr>
        <p:spPr>
          <a:xfrm>
            <a:off x="6089551" y="4658007"/>
            <a:ext cx="4518211" cy="839088"/>
          </a:xfrm>
          <a:prstGeom prst="round2DiagRect">
            <a:avLst>
              <a:gd name="adj1" fmla="val 48905"/>
              <a:gd name="adj2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spc="-5" dirty="0" smtClean="0">
                <a:solidFill>
                  <a:srgbClr val="FFFFFF"/>
                </a:solidFill>
                <a:cs typeface="Calibri"/>
              </a:rPr>
              <a:t>В 1 КВАРТАЛЕ 2025 году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spc="-5" dirty="0" smtClean="0">
                <a:solidFill>
                  <a:srgbClr val="FFFFFF"/>
                </a:solidFill>
                <a:cs typeface="Calibri"/>
              </a:rPr>
              <a:t>12 ТЯЖЕЛЫХ НЕСЧАСТНЫХ</a:t>
            </a:r>
            <a:r>
              <a:rPr lang="ru-RU" sz="1200" b="1" spc="-5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lang="ru-RU" sz="2000" b="1" spc="-5" dirty="0" smtClean="0">
                <a:solidFill>
                  <a:srgbClr val="FFFFFF"/>
                </a:solidFill>
                <a:cs typeface="Calibri"/>
              </a:rPr>
              <a:t>СЛУЧАЕВ</a:t>
            </a:r>
            <a:endParaRPr lang="ru-RU" sz="1200" dirty="0"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4686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758" y="234000"/>
            <a:ext cx="9291918" cy="886890"/>
          </a:xfrm>
        </p:spPr>
        <p:txBody>
          <a:bodyPr/>
          <a:lstStyle/>
          <a:p>
            <a:r>
              <a:rPr lang="ru-RU" dirty="0" smtClean="0"/>
              <a:t>ИНФОРМАЦИЯ  О ПРОИЗВОДСТВЕННОМ ТРАВМАТИЗМЕ (</a:t>
            </a:r>
            <a:r>
              <a:rPr lang="ru-RU" sz="1400" dirty="0" smtClean="0"/>
              <a:t>по данным ГИТ</a:t>
            </a:r>
            <a:r>
              <a:rPr lang="ru-RU" dirty="0" smtClean="0"/>
              <a:t>) </a:t>
            </a:r>
            <a:r>
              <a:rPr lang="ru-RU" dirty="0">
                <a:latin typeface="Century Gothic"/>
                <a:cs typeface="Century Gothic"/>
              </a:rPr>
              <a:t/>
            </a:r>
            <a:br>
              <a:rPr lang="ru-RU" dirty="0">
                <a:latin typeface="Century Gothic"/>
                <a:cs typeface="Century Gothic"/>
              </a:rPr>
            </a:br>
            <a:endParaRPr lang="ru-RU" dirty="0"/>
          </a:p>
        </p:txBody>
      </p:sp>
      <p:sp>
        <p:nvSpPr>
          <p:cNvPr id="10" name="Номер слайда 60"/>
          <p:cNvSpPr txBox="1">
            <a:spLocks/>
          </p:cNvSpPr>
          <p:nvPr/>
        </p:nvSpPr>
        <p:spPr>
          <a:xfrm>
            <a:off x="8640386" y="6007682"/>
            <a:ext cx="2688114" cy="34500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8640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7688A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8640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7688A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342901" y="555653"/>
            <a:ext cx="85217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Количество несчастных случаев на производстве в 1 квартале 2025 года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разрезе муниципальных образований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graphicFrame>
        <p:nvGraphicFramePr>
          <p:cNvPr id="32" name="Диаграмма 31"/>
          <p:cNvGraphicFramePr/>
          <p:nvPr/>
        </p:nvGraphicFramePr>
        <p:xfrm>
          <a:off x="161365" y="1069145"/>
          <a:ext cx="11134164" cy="5233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114686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9" name="Диаграмма 238"/>
          <p:cNvGraphicFramePr/>
          <p:nvPr/>
        </p:nvGraphicFramePr>
        <p:xfrm>
          <a:off x="206477" y="650930"/>
          <a:ext cx="6740423" cy="5829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5514"/>
            <a:ext cx="9291918" cy="416929"/>
          </a:xfrm>
        </p:spPr>
        <p:txBody>
          <a:bodyPr/>
          <a:lstStyle/>
          <a:p>
            <a:r>
              <a:rPr lang="ru-RU" dirty="0" smtClean="0"/>
              <a:t>ИНФОРМАЦИЯ  О ПРОИЗВОДСТВЕННОМ ТРАВМАТИЗМЕ (</a:t>
            </a:r>
            <a:r>
              <a:rPr lang="ru-RU" sz="1400" dirty="0" smtClean="0"/>
              <a:t>по данным ГИТ</a:t>
            </a:r>
            <a:r>
              <a:rPr lang="ru-RU" dirty="0" smtClean="0"/>
              <a:t>) </a:t>
            </a:r>
            <a:r>
              <a:rPr lang="ru-RU" dirty="0">
                <a:latin typeface="Century Gothic"/>
                <a:cs typeface="Century Gothic"/>
              </a:rPr>
              <a:t/>
            </a:r>
            <a:br>
              <a:rPr lang="ru-RU" dirty="0">
                <a:latin typeface="Century Gothic"/>
                <a:cs typeface="Century Gothic"/>
              </a:rPr>
            </a:br>
            <a:endParaRPr lang="ru-RU" dirty="0"/>
          </a:p>
        </p:txBody>
      </p:sp>
      <p:sp>
        <p:nvSpPr>
          <p:cNvPr id="47" name="object 64"/>
          <p:cNvSpPr txBox="1"/>
          <p:nvPr/>
        </p:nvSpPr>
        <p:spPr>
          <a:xfrm>
            <a:off x="154379" y="459387"/>
            <a:ext cx="868952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b="1" dirty="0" smtClean="0">
                <a:latin typeface="Century Gothic"/>
                <a:cs typeface="Century Gothic"/>
              </a:rPr>
              <a:t>РАСПРЕДЕЛЕНИЕ НЕСЧАСТНЫХ СЛУЧАЕВ ПО ВИДАМ ДЕЯТЕЛЬНОСТИ</a:t>
            </a:r>
            <a:endParaRPr lang="ru-RU" sz="2000" b="1" dirty="0">
              <a:latin typeface="Century Gothic"/>
              <a:cs typeface="Century Gothic"/>
            </a:endParaRPr>
          </a:p>
        </p:txBody>
      </p:sp>
      <p:sp>
        <p:nvSpPr>
          <p:cNvPr id="8" name="Номер слайда 60"/>
          <p:cNvSpPr txBox="1">
            <a:spLocks/>
          </p:cNvSpPr>
          <p:nvPr/>
        </p:nvSpPr>
        <p:spPr>
          <a:xfrm>
            <a:off x="8640386" y="6007682"/>
            <a:ext cx="2688114" cy="34500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8640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7688A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8640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7688A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4780065" y="1152524"/>
          <a:ext cx="6268935" cy="4524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2114686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810" y="125514"/>
            <a:ext cx="8929404" cy="540915"/>
          </a:xfrm>
        </p:spPr>
        <p:txBody>
          <a:bodyPr/>
          <a:lstStyle/>
          <a:p>
            <a:r>
              <a:rPr lang="ru-RU" dirty="0" smtClean="0"/>
              <a:t>ИНФОРМАЦИЯ  О ПРОИЗВОДСТВЕННОМ ТРАВМАТИЗМЕ (ПО ДАННЫМ ГИТ) </a:t>
            </a:r>
            <a:r>
              <a:rPr lang="ru-RU" dirty="0">
                <a:latin typeface="Century Gothic"/>
                <a:cs typeface="Century Gothic"/>
              </a:rPr>
              <a:t/>
            </a:r>
            <a:br>
              <a:rPr lang="ru-RU" dirty="0">
                <a:latin typeface="Century Gothic"/>
                <a:cs typeface="Century Gothic"/>
              </a:rPr>
            </a:br>
            <a:endParaRPr lang="ru-RU" dirty="0"/>
          </a:p>
        </p:txBody>
      </p:sp>
      <p:sp>
        <p:nvSpPr>
          <p:cNvPr id="14" name="object 33"/>
          <p:cNvSpPr txBox="1"/>
          <p:nvPr/>
        </p:nvSpPr>
        <p:spPr>
          <a:xfrm>
            <a:off x="256674" y="462561"/>
            <a:ext cx="9457987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tabLst>
                <a:tab pos="2973070" algn="l"/>
              </a:tabLst>
            </a:pPr>
            <a:r>
              <a:rPr lang="ru-RU" sz="2000" b="1" dirty="0" smtClean="0">
                <a:latin typeface="Century Gothic"/>
                <a:cs typeface="Century Gothic"/>
              </a:rPr>
              <a:t>РАСПРЕДЕЛЕНИЕ НЕСЧАСТНЫХ СЛУЧАЕВ ПО ТИПАМ (ВИДАМ) ПРОИСШЕСТВИЙ</a:t>
            </a:r>
            <a:endParaRPr sz="2000" dirty="0">
              <a:latin typeface="Century Gothic"/>
              <a:cs typeface="Century Gothic"/>
            </a:endParaRPr>
          </a:p>
        </p:txBody>
      </p:sp>
      <p:sp>
        <p:nvSpPr>
          <p:cNvPr id="9" name="Номер слайда 60"/>
          <p:cNvSpPr txBox="1">
            <a:spLocks/>
          </p:cNvSpPr>
          <p:nvPr/>
        </p:nvSpPr>
        <p:spPr>
          <a:xfrm>
            <a:off x="8640386" y="6007682"/>
            <a:ext cx="2688114" cy="34500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8640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7688A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8640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7688A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5880101" y="1397000"/>
          <a:ext cx="5245100" cy="3457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165100" y="990600"/>
          <a:ext cx="7886700" cy="528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2114686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810" y="234000"/>
            <a:ext cx="8929404" cy="886890"/>
          </a:xfrm>
        </p:spPr>
        <p:txBody>
          <a:bodyPr/>
          <a:lstStyle/>
          <a:p>
            <a:r>
              <a:rPr lang="ru-RU" dirty="0" smtClean="0"/>
              <a:t>ИНФОРМАЦИЯ  О ПРОИЗВОДСТВЕННОМ ТРАВМАТИЗМЕ (ПО ДАННЫМ ГИТ) </a:t>
            </a:r>
            <a:r>
              <a:rPr lang="ru-RU" dirty="0">
                <a:latin typeface="Century Gothic"/>
                <a:cs typeface="Century Gothic"/>
              </a:rPr>
              <a:t/>
            </a:r>
            <a:br>
              <a:rPr lang="ru-RU" dirty="0">
                <a:latin typeface="Century Gothic"/>
                <a:cs typeface="Century Gothic"/>
              </a:rPr>
            </a:br>
            <a:endParaRPr lang="ru-RU" dirty="0"/>
          </a:p>
        </p:txBody>
      </p:sp>
      <p:sp>
        <p:nvSpPr>
          <p:cNvPr id="15" name="object 33"/>
          <p:cNvSpPr txBox="1"/>
          <p:nvPr/>
        </p:nvSpPr>
        <p:spPr>
          <a:xfrm>
            <a:off x="1110343" y="599946"/>
            <a:ext cx="426951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tabLst>
                <a:tab pos="2973070" algn="l"/>
              </a:tabLst>
            </a:pPr>
            <a:r>
              <a:rPr lang="ru-RU" sz="1800" b="1" dirty="0" smtClean="0">
                <a:latin typeface="Century Gothic"/>
                <a:cs typeface="Century Gothic"/>
              </a:rPr>
              <a:t>ПРИЧИНЫ НЕСЧАСТНЫХ СЛУЧАЕВ </a:t>
            </a:r>
            <a:endParaRPr sz="1800" dirty="0">
              <a:latin typeface="Century Gothic"/>
              <a:cs typeface="Century Gothic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0" y="888274"/>
          <a:ext cx="6743700" cy="5381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Номер слайда 60"/>
          <p:cNvSpPr txBox="1">
            <a:spLocks/>
          </p:cNvSpPr>
          <p:nvPr/>
        </p:nvSpPr>
        <p:spPr>
          <a:xfrm>
            <a:off x="8640386" y="6007682"/>
            <a:ext cx="2688114" cy="34500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8640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7688A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8640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7688A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5387976" y="2476500"/>
          <a:ext cx="6132512" cy="3387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2114686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229854" y="283109"/>
            <a:ext cx="9214184" cy="377626"/>
          </a:xfrm>
          <a:prstGeom prst="round2DiagRect">
            <a:avLst>
              <a:gd name="adj1" fmla="val 48905"/>
              <a:gd name="adj2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dirty="0" smtClean="0"/>
              <a:t>Анализ несчастных случаев на производстве по месяцам 2024 года</a:t>
            </a:r>
            <a:endParaRPr lang="ru-RU" sz="1200" dirty="0">
              <a:cs typeface="Calibri"/>
            </a:endParaRPr>
          </a:p>
        </p:txBody>
      </p:sp>
      <p:sp>
        <p:nvSpPr>
          <p:cNvPr id="16" name="Номер слайда 60"/>
          <p:cNvSpPr txBox="1">
            <a:spLocks/>
          </p:cNvSpPr>
          <p:nvPr/>
        </p:nvSpPr>
        <p:spPr>
          <a:xfrm>
            <a:off x="8640386" y="6007682"/>
            <a:ext cx="2688114" cy="34500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8640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7688A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8640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7688A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="" xmlns:p14="http://schemas.microsoft.com/office/powerpoint/2010/main" val="2808856458"/>
              </p:ext>
            </p:extLst>
          </p:nvPr>
        </p:nvGraphicFramePr>
        <p:xfrm>
          <a:off x="428624" y="771524"/>
          <a:ext cx="8858251" cy="5411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114686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с двумя скругленными противолежащими углами 26"/>
          <p:cNvSpPr/>
          <p:nvPr/>
        </p:nvSpPr>
        <p:spPr>
          <a:xfrm>
            <a:off x="186991" y="211671"/>
            <a:ext cx="9214184" cy="631292"/>
          </a:xfrm>
          <a:prstGeom prst="round2DiagRect">
            <a:avLst>
              <a:gd name="adj1" fmla="val 48905"/>
              <a:gd name="adj2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dirty="0" smtClean="0"/>
              <a:t>Анализ несчастных случаев на производстве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altLang="ru-RU" sz="2000" b="1" dirty="0" smtClean="0"/>
              <a:t>в зависимости от дня недели и времени суток в 2024 году</a:t>
            </a:r>
            <a:endParaRPr lang="ru-RU" sz="2000" b="1" dirty="0"/>
          </a:p>
        </p:txBody>
      </p:sp>
      <p:sp>
        <p:nvSpPr>
          <p:cNvPr id="6" name="Номер слайда 60"/>
          <p:cNvSpPr txBox="1">
            <a:spLocks/>
          </p:cNvSpPr>
          <p:nvPr/>
        </p:nvSpPr>
        <p:spPr>
          <a:xfrm>
            <a:off x="8640386" y="6007682"/>
            <a:ext cx="2688114" cy="34500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8640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7688A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8640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7688A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="" xmlns:p14="http://schemas.microsoft.com/office/powerpoint/2010/main" val="598216159"/>
              </p:ext>
            </p:extLst>
          </p:nvPr>
        </p:nvGraphicFramePr>
        <p:xfrm>
          <a:off x="228600" y="2104478"/>
          <a:ext cx="6386513" cy="3765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Box 290"/>
          <p:cNvSpPr txBox="1">
            <a:spLocks noChangeArrowheads="1"/>
          </p:cNvSpPr>
          <p:nvPr/>
        </p:nvSpPr>
        <p:spPr bwMode="auto">
          <a:xfrm>
            <a:off x="1054910" y="1124377"/>
            <a:ext cx="42385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ru-RU" alt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несчастных случаев </a:t>
            </a:r>
          </a:p>
          <a:p>
            <a:pPr algn="ctr">
              <a:spcBef>
                <a:spcPts val="0"/>
              </a:spcBef>
            </a:pPr>
            <a:r>
              <a:rPr lang="ru-RU" alt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дня недели</a:t>
            </a:r>
          </a:p>
        </p:txBody>
      </p:sp>
      <p:sp>
        <p:nvSpPr>
          <p:cNvPr id="7" name="Text Box 290"/>
          <p:cNvSpPr txBox="1">
            <a:spLocks noChangeArrowheads="1"/>
          </p:cNvSpPr>
          <p:nvPr/>
        </p:nvSpPr>
        <p:spPr bwMode="auto">
          <a:xfrm>
            <a:off x="6337450" y="1181773"/>
            <a:ext cx="42385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ru-RU" alt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несчастных случаев </a:t>
            </a:r>
          </a:p>
          <a:p>
            <a:pPr algn="ctr">
              <a:spcBef>
                <a:spcPts val="0"/>
              </a:spcBef>
            </a:pPr>
            <a:r>
              <a:rPr lang="ru-RU" alt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времени суток, %</a:t>
            </a:r>
          </a:p>
        </p:txBody>
      </p:sp>
      <p:graphicFrame>
        <p:nvGraphicFramePr>
          <p:cNvPr id="10" name="Диаграмма 9"/>
          <p:cNvGraphicFramePr/>
          <p:nvPr>
            <p:extLst/>
          </p:nvPr>
        </p:nvGraphicFramePr>
        <p:xfrm>
          <a:off x="5511692" y="1832525"/>
          <a:ext cx="5532360" cy="3083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2114686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84" y="412129"/>
            <a:ext cx="9184341" cy="395393"/>
          </a:xfrm>
        </p:spPr>
        <p:txBody>
          <a:bodyPr/>
          <a:lstStyle/>
          <a:p>
            <a:r>
              <a:rPr lang="ru-RU" sz="1800" dirty="0" smtClean="0"/>
              <a:t>ПОРТРЕТ ПОСТРАДАВШЕГО НА ПРОИЗВОДСТВЕ С ТЯЖЕЛЫМИ ПОСЛЕДСТВИЯМИ в 2024 году</a:t>
            </a:r>
            <a:r>
              <a:rPr lang="ru-RU" dirty="0">
                <a:latin typeface="Century Gothic"/>
                <a:cs typeface="Century Gothic"/>
              </a:rPr>
              <a:t/>
            </a:r>
            <a:br>
              <a:rPr lang="ru-RU" dirty="0">
                <a:latin typeface="Century Gothic"/>
                <a:cs typeface="Century Gothic"/>
              </a:rPr>
            </a:br>
            <a:endParaRPr lang="ru-RU" dirty="0"/>
          </a:p>
        </p:txBody>
      </p:sp>
      <p:pic>
        <p:nvPicPr>
          <p:cNvPr id="3" name="Picture 2" descr="N:\Departament\08\Селекторные совещания\селекторное совещание 06.11.2020\для О.В\челове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6343" y="986020"/>
            <a:ext cx="3856143" cy="4108494"/>
          </a:xfrm>
          <a:prstGeom prst="rect">
            <a:avLst/>
          </a:prstGeom>
          <a:noFill/>
        </p:spPr>
      </p:pic>
      <p:sp>
        <p:nvSpPr>
          <p:cNvPr id="4" name="Выноска 1 3"/>
          <p:cNvSpPr/>
          <p:nvPr/>
        </p:nvSpPr>
        <p:spPr>
          <a:xfrm>
            <a:off x="6712049" y="1858967"/>
            <a:ext cx="1584176" cy="288032"/>
          </a:xfrm>
          <a:prstGeom prst="borderCallout1">
            <a:avLst>
              <a:gd name="adj1" fmla="val 59386"/>
              <a:gd name="adj2" fmla="val -5101"/>
              <a:gd name="adj3" fmla="val 112500"/>
              <a:gd name="adj4" fmla="val -38333"/>
            </a:avLst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 Narrow" pitchFamily="34" charset="0"/>
              </a:rPr>
              <a:t>30 - 50 лет</a:t>
            </a:r>
          </a:p>
        </p:txBody>
      </p:sp>
      <p:sp>
        <p:nvSpPr>
          <p:cNvPr id="5" name="Прямоугольник 17"/>
          <p:cNvSpPr>
            <a:spLocks noChangeArrowheads="1"/>
          </p:cNvSpPr>
          <p:nvPr/>
        </p:nvSpPr>
        <p:spPr bwMode="auto">
          <a:xfrm>
            <a:off x="6352009" y="1498927"/>
            <a:ext cx="2448272" cy="327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1033" tIns="55516" rIns="111033" bIns="55516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2"/>
                </a:solidFill>
                <a:latin typeface="Arial Narrow" pitchFamily="34" charset="0"/>
              </a:rPr>
              <a:t>Возраст</a:t>
            </a:r>
            <a:endParaRPr lang="ru-RU" sz="14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96225" y="1858967"/>
            <a:ext cx="648072" cy="292388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00B0F0"/>
                </a:solidFill>
                <a:latin typeface="Arial Narrow" pitchFamily="34" charset="0"/>
              </a:rPr>
              <a:t>52%</a:t>
            </a:r>
            <a:endParaRPr lang="ru-RU" sz="1300" b="1" dirty="0">
              <a:solidFill>
                <a:srgbClr val="00B0F0"/>
              </a:solidFill>
              <a:latin typeface="Arial Narrow" pitchFamily="34" charset="0"/>
            </a:endParaRPr>
          </a:p>
        </p:txBody>
      </p:sp>
      <p:sp>
        <p:nvSpPr>
          <p:cNvPr id="7" name="Выноска 1 6"/>
          <p:cNvSpPr/>
          <p:nvPr/>
        </p:nvSpPr>
        <p:spPr>
          <a:xfrm>
            <a:off x="6652673" y="3584891"/>
            <a:ext cx="1584176" cy="288032"/>
          </a:xfrm>
          <a:prstGeom prst="borderCallout1">
            <a:avLst>
              <a:gd name="adj1" fmla="val 18750"/>
              <a:gd name="adj2" fmla="val -8333"/>
              <a:gd name="adj3" fmla="val 17341"/>
              <a:gd name="adj4" fmla="val -45155"/>
            </a:avLst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 Narrow" pitchFamily="34" charset="0"/>
              </a:rPr>
              <a:t>мужчина</a:t>
            </a:r>
          </a:p>
        </p:txBody>
      </p:sp>
      <p:sp>
        <p:nvSpPr>
          <p:cNvPr id="8" name="Прямоугольник 17"/>
          <p:cNvSpPr>
            <a:spLocks noChangeArrowheads="1"/>
          </p:cNvSpPr>
          <p:nvPr/>
        </p:nvSpPr>
        <p:spPr bwMode="auto">
          <a:xfrm>
            <a:off x="6364641" y="3224851"/>
            <a:ext cx="2880320" cy="327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1033" tIns="55516" rIns="111033" bIns="55516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2"/>
                </a:solidFill>
                <a:latin typeface="Arial Narrow" pitchFamily="34" charset="0"/>
              </a:rPr>
              <a:t>Пол </a:t>
            </a:r>
            <a:endParaRPr lang="ru-RU" sz="14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36849" y="3584891"/>
            <a:ext cx="648072" cy="292388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00B0F0"/>
                </a:solidFill>
                <a:latin typeface="Arial Narrow" pitchFamily="34" charset="0"/>
              </a:rPr>
              <a:t>89,5%</a:t>
            </a:r>
            <a:endParaRPr lang="ru-RU" sz="1300" b="1" dirty="0">
              <a:solidFill>
                <a:srgbClr val="00B0F0"/>
              </a:solidFill>
              <a:latin typeface="Arial Narrow" pitchFamily="34" charset="0"/>
            </a:endParaRPr>
          </a:p>
        </p:txBody>
      </p:sp>
      <p:sp>
        <p:nvSpPr>
          <p:cNvPr id="13" name="Выноска 1 12"/>
          <p:cNvSpPr/>
          <p:nvPr/>
        </p:nvSpPr>
        <p:spPr>
          <a:xfrm rot="10800000">
            <a:off x="2295811" y="1834460"/>
            <a:ext cx="1584176" cy="288032"/>
          </a:xfrm>
          <a:prstGeom prst="borderCallout1">
            <a:avLst>
              <a:gd name="adj1" fmla="val 18750"/>
              <a:gd name="adj2" fmla="val -8333"/>
              <a:gd name="adj3" fmla="val -40353"/>
              <a:gd name="adj4" fmla="val -43321"/>
            </a:avLst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4" name="Прямоугольник 17"/>
          <p:cNvSpPr>
            <a:spLocks noChangeArrowheads="1"/>
          </p:cNvSpPr>
          <p:nvPr/>
        </p:nvSpPr>
        <p:spPr bwMode="auto">
          <a:xfrm>
            <a:off x="1543885" y="1486295"/>
            <a:ext cx="2448272" cy="327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1033" tIns="55516" rIns="111033" bIns="55516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2"/>
                </a:solidFill>
                <a:latin typeface="Arial Narrow" pitchFamily="34" charset="0"/>
              </a:rPr>
              <a:t>Социальное положение</a:t>
            </a:r>
            <a:endParaRPr lang="ru-RU" sz="14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47739" y="1834460"/>
            <a:ext cx="648072" cy="292388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00B0F0"/>
                </a:solidFill>
                <a:latin typeface="Arial Narrow" pitchFamily="34" charset="0"/>
              </a:rPr>
              <a:t>94%</a:t>
            </a:r>
            <a:endParaRPr lang="ru-RU" sz="1300" b="1" dirty="0">
              <a:solidFill>
                <a:srgbClr val="00B0F0"/>
              </a:solidFill>
              <a:latin typeface="Arial Narrow" pitchFamily="34" charset="0"/>
            </a:endParaRPr>
          </a:p>
        </p:txBody>
      </p:sp>
      <p:sp>
        <p:nvSpPr>
          <p:cNvPr id="16" name="Прямоугольник 17"/>
          <p:cNvSpPr>
            <a:spLocks noChangeArrowheads="1"/>
          </p:cNvSpPr>
          <p:nvPr/>
        </p:nvSpPr>
        <p:spPr bwMode="auto">
          <a:xfrm>
            <a:off x="1791755" y="1794932"/>
            <a:ext cx="2448272" cy="327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1033" tIns="55516" rIns="111033" bIns="55516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latin typeface="Arial Narrow" pitchFamily="34" charset="0"/>
              </a:rPr>
              <a:t>рабочий</a:t>
            </a:r>
            <a:endParaRPr lang="ru-RU" sz="1400" b="1" dirty="0">
              <a:latin typeface="Arial Narrow" pitchFamily="34" charset="0"/>
            </a:endParaRPr>
          </a:p>
        </p:txBody>
      </p:sp>
      <p:sp>
        <p:nvSpPr>
          <p:cNvPr id="17" name="Выноска 1 16"/>
          <p:cNvSpPr/>
          <p:nvPr/>
        </p:nvSpPr>
        <p:spPr>
          <a:xfrm rot="10800000">
            <a:off x="2247553" y="3262745"/>
            <a:ext cx="1584176" cy="288032"/>
          </a:xfrm>
          <a:prstGeom prst="borderCallout1">
            <a:avLst>
              <a:gd name="adj1" fmla="val 18750"/>
              <a:gd name="adj2" fmla="val -8333"/>
              <a:gd name="adj3" fmla="val 20338"/>
              <a:gd name="adj4" fmla="val -46716"/>
            </a:avLst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671489" y="2902705"/>
            <a:ext cx="2448272" cy="327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1033" tIns="55516" rIns="111033" bIns="55516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2"/>
                </a:solidFill>
                <a:latin typeface="Arial Narrow" pitchFamily="34" charset="0"/>
              </a:rPr>
              <a:t>Профессия </a:t>
            </a:r>
            <a:endParaRPr lang="ru-RU" sz="14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99481" y="3262745"/>
            <a:ext cx="648072" cy="292388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00B0F0"/>
                </a:solidFill>
                <a:latin typeface="Arial Narrow" pitchFamily="34" charset="0"/>
              </a:rPr>
              <a:t>28%</a:t>
            </a:r>
            <a:endParaRPr lang="ru-RU" sz="1300" b="1" dirty="0">
              <a:solidFill>
                <a:srgbClr val="00B0F0"/>
              </a:solidFill>
              <a:latin typeface="Arial Narrow" pitchFamily="34" charset="0"/>
            </a:endParaRPr>
          </a:p>
        </p:txBody>
      </p:sp>
      <p:sp>
        <p:nvSpPr>
          <p:cNvPr id="20" name="Прямоугольник 17"/>
          <p:cNvSpPr>
            <a:spLocks noChangeArrowheads="1"/>
          </p:cNvSpPr>
          <p:nvPr/>
        </p:nvSpPr>
        <p:spPr bwMode="auto">
          <a:xfrm>
            <a:off x="2319561" y="3233485"/>
            <a:ext cx="1296144" cy="327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1033" tIns="55516" rIns="111033" bIns="55516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latin typeface="Arial Narrow" pitchFamily="34" charset="0"/>
              </a:rPr>
              <a:t>водитель</a:t>
            </a:r>
            <a:endParaRPr lang="ru-RU" sz="1400" b="1" dirty="0">
              <a:latin typeface="Arial Narrow" pitchFamily="34" charset="0"/>
            </a:endParaRPr>
          </a:p>
        </p:txBody>
      </p:sp>
      <p:sp>
        <p:nvSpPr>
          <p:cNvPr id="21" name="Выноска 1 20"/>
          <p:cNvSpPr/>
          <p:nvPr/>
        </p:nvSpPr>
        <p:spPr>
          <a:xfrm rot="10800000">
            <a:off x="1641156" y="4867869"/>
            <a:ext cx="2598336" cy="504056"/>
          </a:xfrm>
          <a:prstGeom prst="borderCallout1">
            <a:avLst>
              <a:gd name="adj1" fmla="val 70104"/>
              <a:gd name="adj2" fmla="val -3939"/>
              <a:gd name="adj3" fmla="val 237544"/>
              <a:gd name="adj4" fmla="val -24052"/>
            </a:avLst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2" name="Прямоугольник 17"/>
          <p:cNvSpPr>
            <a:spLocks noChangeArrowheads="1"/>
          </p:cNvSpPr>
          <p:nvPr/>
        </p:nvSpPr>
        <p:spPr bwMode="auto">
          <a:xfrm>
            <a:off x="1352368" y="4507829"/>
            <a:ext cx="2448272" cy="327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1033" tIns="55516" rIns="111033" bIns="55516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2"/>
                </a:solidFill>
                <a:latin typeface="Arial Narrow" pitchFamily="34" charset="0"/>
              </a:rPr>
              <a:t>Отрасль</a:t>
            </a:r>
            <a:endParaRPr lang="ru-RU" sz="14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04960" y="4879742"/>
            <a:ext cx="648072" cy="492443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endParaRPr lang="ru-RU" sz="300" b="1" dirty="0" smtClean="0">
              <a:solidFill>
                <a:srgbClr val="00B0F0"/>
              </a:solidFill>
              <a:latin typeface="Arial Narrow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ru-RU" sz="1300" b="1" dirty="0" smtClean="0">
                <a:solidFill>
                  <a:srgbClr val="00B0F0"/>
                </a:solidFill>
                <a:latin typeface="Arial Narrow" pitchFamily="34" charset="0"/>
              </a:rPr>
              <a:t>23%</a:t>
            </a:r>
            <a:endParaRPr lang="ru-RU" sz="1300" b="1" dirty="0">
              <a:solidFill>
                <a:srgbClr val="00B0F0"/>
              </a:solidFill>
              <a:latin typeface="Arial Narrow" pitchFamily="34" charset="0"/>
            </a:endParaRPr>
          </a:p>
        </p:txBody>
      </p:sp>
      <p:sp>
        <p:nvSpPr>
          <p:cNvPr id="24" name="Прямоугольник 17"/>
          <p:cNvSpPr>
            <a:spLocks noChangeArrowheads="1"/>
          </p:cNvSpPr>
          <p:nvPr/>
        </p:nvSpPr>
        <p:spPr bwMode="auto">
          <a:xfrm>
            <a:off x="1566124" y="4930857"/>
            <a:ext cx="2827747" cy="327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1033" tIns="55516" rIns="111033" bIns="55516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latin typeface="Arial Narrow" pitchFamily="34" charset="0"/>
              </a:rPr>
              <a:t>Обрабатывающие производства</a:t>
            </a:r>
            <a:endParaRPr lang="ru-RU" sz="14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46865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11950</TotalTime>
  <Words>335</Words>
  <Application>Microsoft Office PowerPoint</Application>
  <PresentationFormat>Произвольный</PresentationFormat>
  <Paragraphs>86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Century Gothic</vt:lpstr>
      <vt:lpstr>Calibri</vt:lpstr>
      <vt:lpstr>Arial Narrow</vt:lpstr>
      <vt:lpstr>Times New Roman</vt:lpstr>
      <vt:lpstr>Calibri Light</vt:lpstr>
      <vt:lpstr>Тема Office</vt:lpstr>
      <vt:lpstr>Об анализе производственного травматизма и профессиональной заболеваемости в Иркутской области  в 2024 году и первом квартале 2025 года</vt:lpstr>
      <vt:lpstr>ИНФОРМАЦИЯ  О ПРОИЗВОДСТВЕННОМ ТРАВМАТИЗМЕ (по данным ГИТ)  </vt:lpstr>
      <vt:lpstr>ИНФОРМАЦИЯ  О ПРОИЗВОДСТВЕННОМ ТРАВМАТИЗМЕ (по данным ГИТ)  </vt:lpstr>
      <vt:lpstr>ИНФОРМАЦИЯ  О ПРОИЗВОДСТВЕННОМ ТРАВМАТИЗМЕ (по данным ГИТ)  </vt:lpstr>
      <vt:lpstr>ИНФОРМАЦИЯ  О ПРОИЗВОДСТВЕННОМ ТРАВМАТИЗМЕ (ПО ДАННЫМ ГИТ)  </vt:lpstr>
      <vt:lpstr>ИНФОРМАЦИЯ  О ПРОИЗВОДСТВЕННОМ ТРАВМАТИЗМЕ (ПО ДАННЫМ ГИТ)  </vt:lpstr>
      <vt:lpstr>Слайд 7</vt:lpstr>
      <vt:lpstr>Слайд 8</vt:lpstr>
      <vt:lpstr>ПОРТРЕТ ПОСТРАДАВШЕГО НА ПРОИЗВОДСТВЕ С ТЯЖЕЛЫМИ ПОСЛЕДСТВИЯМИ в 2024 году </vt:lpstr>
      <vt:lpstr>ИНФОРМАЦИЯ О ПРОФЕССИОНАЛЬНОЙ ЗАБОЛЕВАЕМОСТИ НА ТЕРРИТОРИИ ИРКУТСКОЙ ОБЛАСТИ  (по данным управления Роспотребнадзора по Иркутской области за 1 квартал 2025 года)  </vt:lpstr>
      <vt:lpstr>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AGATA</dc:creator>
  <cp:lastModifiedBy>n.tsvetkun</cp:lastModifiedBy>
  <cp:revision>572</cp:revision>
  <dcterms:created xsi:type="dcterms:W3CDTF">2022-04-09T02:58:00Z</dcterms:created>
  <dcterms:modified xsi:type="dcterms:W3CDTF">2025-05-16T10:32:02Z</dcterms:modified>
</cp:coreProperties>
</file>